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omments/modernComment_103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comments/modernComment_125_FBF3CD5A.xml" ContentType="application/vnd.ms-powerpoint.comments+xml"/>
  <Override PartName="/ppt/tags/tag3.xml" ContentType="application/vnd.openxmlformats-officedocument.presentationml.tags+xml"/>
  <Override PartName="/ppt/notesSlides/notesSlide6.xml" ContentType="application/vnd.openxmlformats-officedocument.presentationml.notesSlide+xml"/>
  <Override PartName="/ppt/comments/modernComment_126_E2833C8D.xml" ContentType="application/vnd.ms-powerpoint.comment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comments/modernComment_10D_0.xml" ContentType="application/vnd.ms-powerpoint.comments+xml"/>
  <Override PartName="/ppt/tags/tag6.xml" ContentType="application/vnd.openxmlformats-officedocument.presentationml.tags+xml"/>
  <Override PartName="/ppt/notesSlides/notesSlide9.xml" ContentType="application/vnd.openxmlformats-officedocument.presentationml.notesSlide+xml"/>
  <Override PartName="/ppt/comments/modernComment_10E_0.xml" ContentType="application/vnd.ms-powerpoint.comments+xml"/>
  <Override PartName="/ppt/tags/tag7.xml" ContentType="application/vnd.openxmlformats-officedocument.presentationml.tags+xml"/>
  <Override PartName="/ppt/notesSlides/notesSlide10.xml" ContentType="application/vnd.openxmlformats-officedocument.presentationml.notesSlide+xml"/>
  <Override PartName="/ppt/comments/modernComment_110_0.xml" ContentType="application/vnd.ms-powerpoint.comments+xml"/>
  <Override PartName="/ppt/tags/tag8.xml" ContentType="application/vnd.openxmlformats-officedocument.presentationml.tags+xml"/>
  <Override PartName="/ppt/notesSlides/notesSlide11.xml" ContentType="application/vnd.openxmlformats-officedocument.presentationml.notesSlide+xml"/>
  <Override PartName="/ppt/comments/modernComment_111_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7_0.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4_3B0F2826.xml" ContentType="application/vnd.ms-powerpoint.comments+xml"/>
  <Override PartName="/ppt/notesSlides/notesSlide28.xml" ContentType="application/vnd.openxmlformats-officedocument.presentationml.notesSlide+xml"/>
  <Override PartName="/ppt/comments/modernComment_135_2B9F0859.xml" ContentType="application/vnd.ms-powerpoint.comments+xml"/>
  <Override PartName="/ppt/tags/tag9.xml" ContentType="application/vnd.openxmlformats-officedocument.presentationml.tags+xml"/>
  <Override PartName="/ppt/notesSlides/notesSlide29.xml" ContentType="application/vnd.openxmlformats-officedocument.presentationml.notesSlide+xml"/>
  <Override PartName="/ppt/comments/modernComment_118_0.xml" ContentType="application/vnd.ms-powerpoint.comments+xml"/>
  <Override PartName="/ppt/tags/tag10.xml" ContentType="application/vnd.openxmlformats-officedocument.presentationml.tags+xml"/>
  <Override PartName="/ppt/notesSlides/notesSlide30.xml" ContentType="application/vnd.openxmlformats-officedocument.presentationml.notesSlide+xml"/>
  <Override PartName="/ppt/comments/modernComment_10C_3C32242D.xml" ContentType="application/vnd.ms-powerpoint.comments+xml"/>
  <Override PartName="/ppt/notesSlides/notesSlide31.xml" ContentType="application/vnd.openxmlformats-officedocument.presentationml.notesSlide+xml"/>
  <Override PartName="/ppt/comments/modernComment_119_0.xml" ContentType="application/vnd.ms-powerpoint.comments+xml"/>
  <Override PartName="/ppt/notesSlides/notesSlide32.xml" ContentType="application/vnd.openxmlformats-officedocument.presentationml.notesSlide+xml"/>
  <Override PartName="/ppt/comments/modernComment_122_2968DD2B.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20_F41318B3.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32_1F919818.xml" ContentType="application/vnd.ms-powerpoint.comments+xml"/>
  <Override PartName="/ppt/notesSlides/notesSlide37.xml" ContentType="application/vnd.openxmlformats-officedocument.presentationml.notesSlide+xml"/>
  <Override PartName="/ppt/comments/modernComment_133_A75CCCA6.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handoutMasterIdLst>
    <p:handoutMasterId r:id="rId64"/>
  </p:handoutMasterIdLst>
  <p:sldIdLst>
    <p:sldId id="258" r:id="rId2"/>
    <p:sldId id="259" r:id="rId3"/>
    <p:sldId id="261" r:id="rId4"/>
    <p:sldId id="300" r:id="rId5"/>
    <p:sldId id="324" r:id="rId6"/>
    <p:sldId id="293" r:id="rId7"/>
    <p:sldId id="263" r:id="rId8"/>
    <p:sldId id="294" r:id="rId9"/>
    <p:sldId id="266" r:id="rId10"/>
    <p:sldId id="269" r:id="rId11"/>
    <p:sldId id="270" r:id="rId12"/>
    <p:sldId id="272" r:id="rId13"/>
    <p:sldId id="273" r:id="rId14"/>
    <p:sldId id="303" r:id="rId15"/>
    <p:sldId id="311" r:id="rId16"/>
    <p:sldId id="279" r:id="rId17"/>
    <p:sldId id="312" r:id="rId18"/>
    <p:sldId id="321" r:id="rId19"/>
    <p:sldId id="322" r:id="rId20"/>
    <p:sldId id="319" r:id="rId21"/>
    <p:sldId id="318" r:id="rId22"/>
    <p:sldId id="313" r:id="rId23"/>
    <p:sldId id="314" r:id="rId24"/>
    <p:sldId id="316" r:id="rId25"/>
    <p:sldId id="315" r:id="rId26"/>
    <p:sldId id="317" r:id="rId27"/>
    <p:sldId id="285" r:id="rId28"/>
    <p:sldId id="286" r:id="rId29"/>
    <p:sldId id="292" r:id="rId30"/>
    <p:sldId id="304" r:id="rId31"/>
    <p:sldId id="305" r:id="rId32"/>
    <p:sldId id="308" r:id="rId33"/>
    <p:sldId id="309" r:id="rId34"/>
    <p:sldId id="284" r:id="rId35"/>
    <p:sldId id="280" r:id="rId36"/>
    <p:sldId id="268" r:id="rId37"/>
    <p:sldId id="281" r:id="rId38"/>
    <p:sldId id="290" r:id="rId39"/>
    <p:sldId id="289" r:id="rId40"/>
    <p:sldId id="283" r:id="rId41"/>
    <p:sldId id="288" r:id="rId42"/>
    <p:sldId id="287" r:id="rId43"/>
    <p:sldId id="306" r:id="rId44"/>
    <p:sldId id="307" r:id="rId45"/>
    <p:sldId id="262" r:id="rId46"/>
    <p:sldId id="264" r:id="rId47"/>
    <p:sldId id="301" r:id="rId48"/>
    <p:sldId id="302" r:id="rId49"/>
    <p:sldId id="271" r:id="rId50"/>
    <p:sldId id="274" r:id="rId51"/>
    <p:sldId id="275" r:id="rId52"/>
    <p:sldId id="276" r:id="rId53"/>
    <p:sldId id="277" r:id="rId54"/>
    <p:sldId id="278" r:id="rId55"/>
    <p:sldId id="295" r:id="rId56"/>
    <p:sldId id="282" r:id="rId57"/>
    <p:sldId id="296" r:id="rId58"/>
    <p:sldId id="297" r:id="rId59"/>
    <p:sldId id="291" r:id="rId60"/>
    <p:sldId id="298" r:id="rId61"/>
    <p:sldId id="299"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999332-B6D1-3C03-5DDB-CDCAB44632A4}" name="Kheterpal, Nishant" initials="KN" userId="S::nskh@umich.edu::96710cc0-08e3-45fd-b8db-435715d5cd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D002"/>
    <a:srgbClr val="FFFFFF"/>
    <a:srgbClr val="00274C"/>
    <a:srgbClr val="008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01"/>
    <p:restoredTop sz="81772"/>
  </p:normalViewPr>
  <p:slideViewPr>
    <p:cSldViewPr snapToGrid="0" snapToObjects="1">
      <p:cViewPr varScale="1">
        <p:scale>
          <a:sx n="33" d="100"/>
          <a:sy n="33" d="100"/>
        </p:scale>
        <p:origin x="280" y="1072"/>
      </p:cViewPr>
      <p:guideLst/>
    </p:cSldViewPr>
  </p:slideViewPr>
  <p:notesTextViewPr>
    <p:cViewPr>
      <p:scale>
        <a:sx n="140" d="100"/>
        <a:sy n="140" d="100"/>
      </p:scale>
      <p:origin x="0" y="0"/>
    </p:cViewPr>
  </p:notesTextViewPr>
  <p:notesViewPr>
    <p:cSldViewPr snapToGrid="0" snapToObjects="1">
      <p:cViewPr varScale="1">
        <p:scale>
          <a:sx n="168" d="100"/>
          <a:sy n="168"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Time</a:t>
            </a:r>
            <a:r>
              <a:rPr lang="en-US" sz="3200" baseline="0" dirty="0"/>
              <a:t> taken (s)</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0.13</c:v>
                </c:pt>
                <c:pt idx="1">
                  <c:v>0.48</c:v>
                </c:pt>
                <c:pt idx="2">
                  <c:v>0.51</c:v>
                </c:pt>
                <c:pt idx="3">
                  <c:v>0.56999999999999995</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0.04</c:v>
                </c:pt>
                <c:pt idx="1">
                  <c:v>0.04</c:v>
                </c:pt>
                <c:pt idx="2">
                  <c:v>0.2</c:v>
                </c:pt>
                <c:pt idx="3">
                  <c:v>1.1000000000000001</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RAM Usage (MB)</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5.9</c:v>
                </c:pt>
                <c:pt idx="1">
                  <c:v>6.6</c:v>
                </c:pt>
                <c:pt idx="2">
                  <c:v>6.6</c:v>
                </c:pt>
                <c:pt idx="3">
                  <c:v>6.6</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0.16</c:v>
                </c:pt>
                <c:pt idx="1">
                  <c:v>0.188</c:v>
                </c:pt>
                <c:pt idx="2">
                  <c:v>0.32500000000000001</c:v>
                </c:pt>
                <c:pt idx="3">
                  <c:v>1.8</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Time</a:t>
            </a:r>
            <a:r>
              <a:rPr lang="en-US" sz="3200" baseline="0" dirty="0"/>
              <a:t> taken (s)</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0.48</c:v>
                </c:pt>
                <c:pt idx="1">
                  <c:v>0.82</c:v>
                </c:pt>
                <c:pt idx="2">
                  <c:v>38</c:v>
                </c:pt>
                <c:pt idx="3">
                  <c:v>45</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2381</c:v>
                </c:pt>
                <c:pt idx="1">
                  <c:v>10000</c:v>
                </c:pt>
                <c:pt idx="2">
                  <c:v>10000</c:v>
                </c:pt>
                <c:pt idx="3">
                  <c:v>10000</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max val="25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RAM Usage (MB)</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7.1</c:v>
                </c:pt>
                <c:pt idx="1">
                  <c:v>8.4</c:v>
                </c:pt>
                <c:pt idx="2">
                  <c:v>22</c:v>
                </c:pt>
                <c:pt idx="3">
                  <c:v>24</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30.89</c:v>
                </c:pt>
                <c:pt idx="1">
                  <c:v>50000</c:v>
                </c:pt>
                <c:pt idx="2">
                  <c:v>100000</c:v>
                </c:pt>
                <c:pt idx="3">
                  <c:v>100000</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max val="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3_0.xml><?xml version="1.0" encoding="utf-8"?>
<p188:cmLst xmlns:a="http://schemas.openxmlformats.org/drawingml/2006/main" xmlns:r="http://schemas.openxmlformats.org/officeDocument/2006/relationships" xmlns:p188="http://schemas.microsoft.com/office/powerpoint/2018/8/main">
  <p188:cm id="{0BEB984C-F252-964D-AF77-05B516B19A93}" authorId="{CB999332-B6D1-3C03-5DDB-CDCAB44632A4}" status="resolved" created="2022-10-10T20:25:21.192" complete="100000">
    <ac:txMkLst xmlns:ac="http://schemas.microsoft.com/office/drawing/2013/main/command">
      <pc:docMk xmlns:pc="http://schemas.microsoft.com/office/powerpoint/2013/main/command"/>
      <pc:sldMk xmlns:pc="http://schemas.microsoft.com/office/powerpoint/2013/main/command" cId="0" sldId="259"/>
      <ac:spMk id="170" creationId="{00000000-0000-0000-0000-000000000000}"/>
      <ac:txMk cp="114" len="66">
        <ac:context len="364" hash="1560880735"/>
      </ac:txMk>
    </ac:txMkLst>
    <p188:pos x="12731173" y="3232951"/>
    <p188:txBody>
      <a:bodyPr/>
      <a:lstStyle/>
      <a:p>
        <a:r>
          <a:rPr lang="en-US"/>
          <a:t>rushed the build by a step</a:t>
        </a:r>
      </a:p>
    </p188:txBody>
  </p188:cm>
</p188:cmLst>
</file>

<file path=ppt/comments/modernComment_10C_3C32242D.xml><?xml version="1.0" encoding="utf-8"?>
<p188:cmLst xmlns:a="http://schemas.openxmlformats.org/drawingml/2006/main" xmlns:r="http://schemas.openxmlformats.org/officeDocument/2006/relationships" xmlns:p188="http://schemas.microsoft.com/office/powerpoint/2018/8/main">
  <p188:cm id="{1FC68F34-0050-2D4F-A2A1-04CE620DB0C2}" authorId="{CB999332-B6D1-3C03-5DDB-CDCAB44632A4}" status="resolved" created="2022-10-10T20:16:57.309" complete="100000">
    <ac:txMkLst xmlns:ac="http://schemas.microsoft.com/office/drawing/2013/main/command">
      <pc:docMk xmlns:pc="http://schemas.microsoft.com/office/powerpoint/2013/main/command"/>
      <pc:sldMk xmlns:pc="http://schemas.microsoft.com/office/powerpoint/2013/main/command" cId="1009919021" sldId="268"/>
      <ac:spMk id="246" creationId="{00000000-0000-0000-0000-000000000000}"/>
      <ac:txMk cp="444" len="48">
        <ac:context len="513" hash="2947671790"/>
      </ac:txMk>
    </ac:txMkLst>
    <p188:pos x="11207173" y="6835132"/>
    <p188:txBody>
      <a:bodyPr/>
      <a:lstStyle/>
      <a:p>
        <a:r>
          <a:rPr lang="en-US"/>
          <a:t>“not just slow, may never /finish - bad offline and online”</a:t>
        </a:r>
      </a:p>
    </p188:txBody>
  </p188:cm>
  <p188:cm id="{DC1B2F2B-7461-1447-804C-AC900D619164}" authorId="{CB999332-B6D1-3C03-5DDB-CDCAB44632A4}" status="resolved" created="2022-10-19T13:44:49.799" complete="100000">
    <ac:txMkLst xmlns:ac="http://schemas.microsoft.com/office/drawing/2013/main/command">
      <pc:docMk xmlns:pc="http://schemas.microsoft.com/office/powerpoint/2013/main/command"/>
      <pc:sldMk xmlns:pc="http://schemas.microsoft.com/office/powerpoint/2013/main/command" cId="1009919021" sldId="268"/>
      <ac:spMk id="246" creationId="{00000000-0000-0000-0000-000000000000}"/>
      <ac:txMk cp="245" len="66">
        <ac:context len="513" hash="2947671790"/>
      </ac:txMk>
    </ac:txMkLst>
    <p188:pos x="8214591" y="4923205"/>
    <p188:txBody>
      <a:bodyPr/>
      <a:lstStyle/>
      <a:p>
        <a:r>
          <a:rPr lang="en-US"/>
          <a:t>CITE CAD/BKR</a:t>
        </a:r>
      </a:p>
    </p188:txBody>
  </p188:cm>
</p188:cmLst>
</file>

<file path=ppt/comments/modernComment_10D_0.xml><?xml version="1.0" encoding="utf-8"?>
<p188:cmLst xmlns:a="http://schemas.openxmlformats.org/drawingml/2006/main" xmlns:r="http://schemas.openxmlformats.org/officeDocument/2006/relationships" xmlns:p188="http://schemas.microsoft.com/office/powerpoint/2018/8/main">
  <p188:cm id="{D759FC44-917D-2944-B0A8-769843904967}" authorId="{CB999332-B6D1-3C03-5DDB-CDCAB44632A4}" status="resolved" created="2022-10-15T11:58:54.956" complete="100000">
    <ac:deMkLst xmlns:ac="http://schemas.microsoft.com/office/drawing/2013/main/command">
      <pc:docMk xmlns:pc="http://schemas.microsoft.com/office/powerpoint/2013/main/command"/>
      <pc:sldMk xmlns:pc="http://schemas.microsoft.com/office/powerpoint/2013/main/command" cId="0" sldId="269"/>
      <ac:picMk id="256" creationId="{00000000-0000-0000-0000-000000000000}"/>
    </ac:deMkLst>
    <p188:replyLst>
      <p188:reply id="{0326DFC3-01A9-704E-B197-FEBA28668353}" authorId="{CB999332-B6D1-3C03-5DDB-CDCAB44632A4}" created="2022-10-18T17:05:57.144">
        <p188:txBody>
          <a:bodyPr/>
          <a:lstStyle/>
          <a:p>
            <a:r>
              <a:rPr lang="en-US"/>
              <a:t>!! TODO ASAP</a:t>
            </a:r>
          </a:p>
        </p188:txBody>
      </p188:reply>
    </p188:replyLst>
    <p188:txBody>
      <a:bodyPr/>
      <a:lstStyle/>
      <a:p>
        <a:r>
          <a:rPr lang="en-US"/>
          <a:t>update picture but this may be tedious to do</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5A0B8339-9930-6348-AC57-3230F25E35FD}" authorId="{CB999332-B6D1-3C03-5DDB-CDCAB44632A4}" status="resolved" created="2022-10-18T17:06:35.552" complete="100000">
    <ac:deMkLst xmlns:ac="http://schemas.microsoft.com/office/drawing/2013/main/command">
      <pc:docMk xmlns:pc="http://schemas.microsoft.com/office/powerpoint/2013/main/command"/>
      <pc:sldMk xmlns:pc="http://schemas.microsoft.com/office/powerpoint/2013/main/command" cId="0" sldId="270"/>
      <ac:picMk id="282" creationId="{00000000-0000-0000-0000-000000000000}"/>
    </ac:deMkLst>
    <p188:txBody>
      <a:bodyPr/>
      <a:lstStyle/>
      <a:p>
        <a:r>
          <a:rPr lang="en-US"/>
          <a:t>UPDATE FIGURE</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D88218FB-5679-9248-8351-655F9707123E}" authorId="{CB999332-B6D1-3C03-5DDB-CDCAB44632A4}" status="resolved" created="2022-10-10T19:54:37.748" complete="100000">
    <pc:sldMkLst xmlns:pc="http://schemas.microsoft.com/office/powerpoint/2013/main/command">
      <pc:docMk/>
      <pc:sldMk cId="0" sldId="272"/>
    </pc:sldMkLst>
    <p188:txBody>
      <a:bodyPr/>
      <a:lstStyle/>
      <a:p>
        <a:r>
          <a:rPr lang="en-US"/>
          <a:t>Add a figure of a square here too</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FF39C2CB-3443-1F40-9332-31D9A934AAD9}" authorId="{CB999332-B6D1-3C03-5DDB-CDCAB44632A4}" status="resolved" created="2022-10-10T20:16:08.933" complete="100000">
    <ac:txMkLst xmlns:ac="http://schemas.microsoft.com/office/drawing/2013/main/command">
      <pc:docMk xmlns:pc="http://schemas.microsoft.com/office/powerpoint/2013/main/command"/>
      <pc:sldMk xmlns:pc="http://schemas.microsoft.com/office/powerpoint/2013/main/command" cId="0" sldId="273"/>
      <ac:spMk id="304" creationId="{00000000-0000-0000-0000-000000000000}"/>
      <ac:txMk cp="39" len="12">
        <ac:context len="201" hash="2011635911"/>
      </ac:txMk>
    </ac:txMkLst>
    <p188:pos x="8602518" y="1653532"/>
    <p188:replyLst>
      <p188:reply id="{E0E7EE2F-8CD0-8240-BFAB-45BD9EAD2B65}" authorId="{CB999332-B6D1-3C03-5DDB-CDCAB44632A4}" created="2022-10-12T22:45:49.562">
        <p188:txBody>
          <a:bodyPr/>
          <a:lstStyle/>
          <a:p>
            <a:r>
              <a:rPr lang="en-US"/>
              <a:t>define safe regionmore</a:t>
            </a:r>
          </a:p>
        </p188:txBody>
      </p188:reply>
    </p188:replyLst>
    <p188:txBody>
      <a:bodyPr/>
      <a:lstStyle/>
      <a:p>
        <a:r>
          <a:rPr lang="en-US"/>
          <a:t>ARea swept out by polygon traveling</a:t>
        </a:r>
      </a:p>
    </p188:txBody>
  </p188:cm>
</p188:cmLst>
</file>

<file path=ppt/comments/modernComment_117_0.xml><?xml version="1.0" encoding="utf-8"?>
<p188:cmLst xmlns:a="http://schemas.openxmlformats.org/drawingml/2006/main" xmlns:r="http://schemas.openxmlformats.org/officeDocument/2006/relationships" xmlns:p188="http://schemas.microsoft.com/office/powerpoint/2018/8/main">
  <p188:cm id="{12734ED7-F757-B348-84EC-53856C2A6533}" authorId="{CB999332-B6D1-3C03-5DDB-CDCAB44632A4}" status="resolved" created="2022-10-10T20:09:41.977" complete="100000">
    <ac:deMkLst xmlns:ac="http://schemas.microsoft.com/office/drawing/2013/main/command">
      <pc:docMk xmlns:pc="http://schemas.microsoft.com/office/powerpoint/2013/main/command"/>
      <pc:sldMk xmlns:pc="http://schemas.microsoft.com/office/powerpoint/2013/main/command" cId="0" sldId="279"/>
      <ac:picMk id="383" creationId="{00000000-0000-0000-0000-000000000000}"/>
    </ac:deMkLst>
    <p188:replyLst>
      <p188:reply id="{94783AB7-240D-9B4A-9072-2E140E1932B9}" authorId="{CB999332-B6D1-3C03-5DDB-CDCAB44632A4}" created="2022-10-12T22:46:04.459">
        <p188:txBody>
          <a:bodyPr/>
          <a:lstStyle/>
          <a:p>
            <a:r>
              <a:rPr lang="en-US"/>
              <a:t>make lines thicker</a:t>
            </a:r>
          </a:p>
        </p188:txBody>
      </p188:reply>
    </p188:replyLst>
    <p188:txBody>
      <a:bodyPr/>
      <a:lstStyle/>
      <a:p>
        <a:r>
          <a:rPr lang="en-US"/>
          <a:t>colors didn’t show up</a:t>
        </a:r>
      </a:p>
    </p188:txBody>
  </p188:cm>
  <p188:cm id="{F8917DF4-8FAD-614A-A1A1-9373C2D67A0B}" authorId="{CB999332-B6D1-3C03-5DDB-CDCAB44632A4}" status="resolved" created="2022-10-10T20:27:04.351" complete="100000">
    <ac:txMkLst xmlns:ac="http://schemas.microsoft.com/office/drawing/2013/main/command">
      <pc:docMk xmlns:pc="http://schemas.microsoft.com/office/powerpoint/2013/main/command"/>
      <pc:sldMk xmlns:pc="http://schemas.microsoft.com/office/powerpoint/2013/main/command" cId="0" sldId="279"/>
      <ac:spMk id="380" creationId="{00000000-0000-0000-0000-000000000000}"/>
      <ac:txMk cp="98" len="8">
        <ac:context len="245" hash="73778607"/>
      </ac:txMk>
    </ac:txMkLst>
    <p188:pos x="10486736" y="1681241"/>
    <p188:replyLst>
      <p188:reply id="{0C365B81-86D5-3044-960B-2CE48CE2CA62}" authorId="{CB999332-B6D1-3C03-5DDB-CDCAB44632A4}" created="2022-10-10T20:27:15.059">
        <p188:txBody>
          <a:bodyPr/>
          <a:lstStyle/>
          <a:p>
            <a:r>
              <a:rPr lang="en-US"/>
              <a:t>“under mild assumptions”</a:t>
            </a:r>
          </a:p>
        </p188:txBody>
      </p188:reply>
    </p188:replyLst>
    <p188:txBody>
      <a:bodyPr/>
      <a:lstStyle/>
      <a:p>
        <a:r>
          <a:rPr lang="en-US"/>
          <a:t>say there are a finite number of segments</a:t>
        </a:r>
      </a:p>
    </p188:txBody>
  </p188:cm>
</p188:cmLst>
</file>

<file path=ppt/comments/modernComment_118_0.xml><?xml version="1.0" encoding="utf-8"?>
<p188:cmLst xmlns:a="http://schemas.openxmlformats.org/drawingml/2006/main" xmlns:r="http://schemas.openxmlformats.org/officeDocument/2006/relationships" xmlns:p188="http://schemas.microsoft.com/office/powerpoint/2018/8/main">
  <p188:cm id="{805072EA-B1D0-5949-907C-A1389980B4AC}" authorId="{CB999332-B6D1-3C03-5DDB-CDCAB44632A4}" status="resolved" created="2022-10-10T19:54:48.043" complete="100000">
    <ac:deMkLst xmlns:ac="http://schemas.microsoft.com/office/drawing/2013/main/command">
      <pc:docMk xmlns:pc="http://schemas.microsoft.com/office/powerpoint/2013/main/command"/>
      <pc:sldMk xmlns:pc="http://schemas.microsoft.com/office/powerpoint/2013/main/command" cId="0" sldId="280"/>
      <ac:spMk id="390" creationId="{00000000-0000-0000-0000-000000000000}"/>
    </ac:deMkLst>
    <p188:txBody>
      <a:bodyPr/>
      <a:lstStyle/>
      <a:p>
        <a:r>
          <a:rPr lang="en-US"/>
          <a:t>Add picture of demo</a:t>
        </a:r>
      </a:p>
    </p188:txBody>
  </p188:cm>
</p188:cmLst>
</file>

<file path=ppt/comments/modernComment_119_0.xml><?xml version="1.0" encoding="utf-8"?>
<p188:cmLst xmlns:a="http://schemas.openxmlformats.org/drawingml/2006/main" xmlns:r="http://schemas.openxmlformats.org/officeDocument/2006/relationships" xmlns:p188="http://schemas.microsoft.com/office/powerpoint/2018/8/main">
  <p188:cm id="{71B02194-7D4B-F24A-987A-10A26AEBEAC4}" authorId="{CB999332-B6D1-3C03-5DDB-CDCAB44632A4}" status="resolved" created="2022-10-15T12:03:33.885" complete="100000">
    <ac:deMkLst xmlns:ac="http://schemas.microsoft.com/office/drawing/2013/main/command">
      <pc:docMk xmlns:pc="http://schemas.microsoft.com/office/powerpoint/2013/main/command"/>
      <pc:sldMk xmlns:pc="http://schemas.microsoft.com/office/powerpoint/2013/main/command" cId="0" sldId="281"/>
      <ac:picMk id="400" creationId="{00000000-0000-0000-0000-000000000000}"/>
    </ac:deMkLst>
    <p188:txBody>
      <a:bodyPr/>
      <a:lstStyle/>
      <a:p>
        <a:r>
          <a:rPr lang="en-US"/>
          <a:t>fix this picture</a:t>
        </a:r>
      </a:p>
    </p188:txBody>
  </p188:cm>
</p188:cmLst>
</file>

<file path=ppt/comments/modernComment_120_F41318B3.xml><?xml version="1.0" encoding="utf-8"?>
<p188:cmLst xmlns:a="http://schemas.openxmlformats.org/drawingml/2006/main" xmlns:r="http://schemas.openxmlformats.org/officeDocument/2006/relationships" xmlns:p188="http://schemas.microsoft.com/office/powerpoint/2018/8/main">
  <p188:cm id="{AC42D295-8D9A-3A4C-A8BB-E602C62FAB66}" authorId="{CB999332-B6D1-3C03-5DDB-CDCAB44632A4}" status="resolved" created="2022-10-10T19:55:38.466" complete="100000">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comments/modernComment_122_2968DD2B.xml><?xml version="1.0" encoding="utf-8"?>
<p188:cmLst xmlns:a="http://schemas.openxmlformats.org/drawingml/2006/main" xmlns:r="http://schemas.openxmlformats.org/officeDocument/2006/relationships" xmlns:p188="http://schemas.microsoft.com/office/powerpoint/2018/8/main">
  <p188:cm id="{D26F307A-CE34-CE43-A477-CA1F47AD4350}" authorId="{CB999332-B6D1-3C03-5DDB-CDCAB44632A4}" status="resolved" created="2022-10-10T20:18:13.672" complete="100000">
    <ac:txMkLst xmlns:ac="http://schemas.microsoft.com/office/drawing/2013/main/command">
      <pc:docMk xmlns:pc="http://schemas.microsoft.com/office/powerpoint/2013/main/command"/>
      <pc:sldMk xmlns:pc="http://schemas.microsoft.com/office/powerpoint/2013/main/command" cId="694738219" sldId="290"/>
      <ac:spMk id="4" creationId="{87C40BA7-C2E9-BEFC-E91A-5AB00785BE5E}"/>
      <ac:txMk cp="225" len="44">
        <ac:context len="270" hash="392234626"/>
      </ac:txMk>
    </ac:txMkLst>
    <p188:pos x="11428845" y="6779714"/>
    <p188:txBody>
      <a:bodyPr/>
      <a:lstStyle/>
      <a:p>
        <a:r>
          <a:rPr lang="en-US"/>
          <a:t>Stress that we do well for symbolic and non polynomial cases</a:t>
        </a:r>
      </a:p>
    </p188:txBody>
  </p188:cm>
</p188:cmLst>
</file>

<file path=ppt/comments/modernComment_125_FBF3CD5A.xml><?xml version="1.0" encoding="utf-8"?>
<p188:cmLst xmlns:a="http://schemas.openxmlformats.org/drawingml/2006/main" xmlns:r="http://schemas.openxmlformats.org/officeDocument/2006/relationships" xmlns:p188="http://schemas.microsoft.com/office/powerpoint/2018/8/main">
  <p188:cm id="{E25588F1-9518-754D-9AEB-ECDB5D7AC84E}" authorId="{CB999332-B6D1-3C03-5DDB-CDCAB44632A4}" status="resolved" created="2022-10-10T20:15:08.784" complete="100000">
    <ac:txMkLst xmlns:ac="http://schemas.microsoft.com/office/drawing/2013/main/command">
      <pc:docMk xmlns:pc="http://schemas.microsoft.com/office/powerpoint/2013/main/command"/>
      <pc:sldMk xmlns:pc="http://schemas.microsoft.com/office/powerpoint/2013/main/command" cId="4227059034" sldId="293"/>
      <ac:spMk id="193" creationId="{00000000-0000-0000-0000-000000000000}"/>
      <ac:txMk cp="0">
        <ac:context len="148" hash="4234266602"/>
      </ac:txMk>
    </ac:txMkLst>
    <p188:pos x="11622809" y="1681241"/>
    <p188:replyLst>
      <p188:reply id="{F438C65E-40CB-9941-82CE-0224D6986622}" authorId="{CB999332-B6D1-3C03-5DDB-CDCAB44632A4}" created="2022-10-10T20:15:16.701">
        <p188:txBody>
          <a:bodyPr/>
          <a:lstStyle/>
          <a:p>
            <a:r>
              <a:rPr lang="en-US"/>
              <a:t>when talking</a:t>
            </a:r>
          </a:p>
        </p188:txBody>
      </p188:reply>
    </p188:replyLst>
    <p188:txBody>
      <a:bodyPr/>
      <a:lstStyle/>
      <a:p>
        <a:r>
          <a:rPr lang="en-US"/>
          <a:t>Point out what corresponds to what on the graphics</a:t>
        </a:r>
      </a:p>
    </p188:txBody>
  </p188:cm>
</p188:cmLst>
</file>

<file path=ppt/comments/modernComment_126_E2833C8D.xml><?xml version="1.0" encoding="utf-8"?>
<p188:cmLst xmlns:a="http://schemas.openxmlformats.org/drawingml/2006/main" xmlns:r="http://schemas.openxmlformats.org/officeDocument/2006/relationships" xmlns:p188="http://schemas.microsoft.com/office/powerpoint/2018/8/main">
  <p188:cm id="{84A447E1-80BB-DD47-83CD-6CA55FC8CC85}" authorId="{CB999332-B6D1-3C03-5DDB-CDCAB44632A4}" status="resolved" created="2022-10-12T23:21:00.234" complete="100000">
    <ac:txMkLst xmlns:ac="http://schemas.microsoft.com/office/drawing/2013/main/command">
      <pc:docMk xmlns:pc="http://schemas.microsoft.com/office/powerpoint/2013/main/command"/>
      <pc:sldMk xmlns:pc="http://schemas.microsoft.com/office/powerpoint/2013/main/command" cId="3800251533" sldId="294"/>
      <ac:spMk id="212" creationId="{00000000-0000-0000-0000-000000000000}"/>
      <ac:txMk cp="179" len="2">
        <ac:context len="375" hash="1273378890"/>
      </ac:txMk>
    </ac:txMkLst>
    <p188:pos x="4085936" y="3232951"/>
    <p188:txBody>
      <a:bodyPr/>
      <a:lstStyle/>
      <a:p>
        <a:r>
          <a:rPr lang="en-US"/>
          <a:t>Label \T on this graph</a:t>
        </a:r>
      </a:p>
    </p188:txBody>
  </p188:cm>
</p188:cmLst>
</file>

<file path=ppt/comments/modernComment_132_1F919818.xml><?xml version="1.0" encoding="utf-8"?>
<p188:cmLst xmlns:a="http://schemas.openxmlformats.org/drawingml/2006/main" xmlns:r="http://schemas.openxmlformats.org/officeDocument/2006/relationships" xmlns:p188="http://schemas.microsoft.com/office/powerpoint/2018/8/main">
  <p188:cm id="{480F8A34-A45F-644B-BC06-977C9DB7B85C}" authorId="{CB999332-B6D1-3C03-5DDB-CDCAB44632A4}" status="resolved" created="2022-10-10T20:07:18.948" complete="100000">
    <ac:txMkLst xmlns:ac="http://schemas.microsoft.com/office/drawing/2013/main/command">
      <pc:docMk xmlns:pc="http://schemas.microsoft.com/office/powerpoint/2013/main/command"/>
      <pc:sldMk xmlns:pc="http://schemas.microsoft.com/office/powerpoint/2013/main/command" cId="529635352" sldId="306"/>
      <ac:spMk id="4" creationId="{87C40BA7-C2E9-BEFC-E91A-5AB00785BE5E}"/>
      <ac:txMk cp="31" len="11">
        <ac:context len="43" hash="1795194478"/>
      </ac:txMk>
    </ac:txMkLst>
    <p188:pos x="11789064" y="1681241"/>
    <p188:replyLst>
      <p188:reply id="{ED0F3DD1-5C81-9444-A961-45E8A9E3685F}" authorId="{CB999332-B6D1-3C03-5DDB-CDCAB44632A4}" created="2022-10-10T20:20:34.262">
        <p188:txBody>
          <a:bodyPr/>
          <a:lstStyle/>
          <a:p>
            <a:r>
              <a:rPr lang="en-US"/>
              <a:t>ALSO figure out why CAD explodes, 50GB figure comes from where?</a:t>
            </a:r>
          </a:p>
        </p188:txBody>
      </p188:reply>
    </p188:replyLst>
    <p188:txBody>
      <a:bodyPr/>
      <a:lstStyle/>
      <a:p>
        <a:r>
          <a:rPr lang="en-US"/>
          <a:t>When CAD fails to terminate its bc it runs out of memory</a:t>
        </a:r>
      </a:p>
    </p188:txBody>
  </p188:cm>
</p188:cmLst>
</file>

<file path=ppt/comments/modernComment_133_A75CCCA6.xml><?xml version="1.0" encoding="utf-8"?>
<p188:cmLst xmlns:a="http://schemas.openxmlformats.org/drawingml/2006/main" xmlns:r="http://schemas.openxmlformats.org/officeDocument/2006/relationships" xmlns:p188="http://schemas.microsoft.com/office/powerpoint/2018/8/main">
  <p188:cm id="{20A0D803-93F0-894D-94DB-9BA73EA731E8}" authorId="{CB999332-B6D1-3C03-5DDB-CDCAB44632A4}" status="resolved" created="2022-10-10T19:55:38.466">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comments/modernComment_134_3B0F2826.xml><?xml version="1.0" encoding="utf-8"?>
<p188:cmLst xmlns:a="http://schemas.openxmlformats.org/drawingml/2006/main" xmlns:r="http://schemas.openxmlformats.org/officeDocument/2006/relationships" xmlns:p188="http://schemas.microsoft.com/office/powerpoint/2018/8/main">
  <p188:cm id="{F078FC42-3A9D-3D41-8140-CFEAA0788E35}" authorId="{CB999332-B6D1-3C03-5DDB-CDCAB44632A4}" status="resolved" created="2022-10-10T19:55:38.466">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comments/modernComment_135_2B9F0859.xml><?xml version="1.0" encoding="utf-8"?>
<p188:cmLst xmlns:a="http://schemas.openxmlformats.org/drawingml/2006/main" xmlns:r="http://schemas.openxmlformats.org/officeDocument/2006/relationships" xmlns:p188="http://schemas.microsoft.com/office/powerpoint/2018/8/main">
  <p188:cm id="{930E2B03-8467-BA4F-A6D0-ADA5A650A4C7}" authorId="{CB999332-B6D1-3C03-5DDB-CDCAB44632A4}" status="resolved" created="2022-10-10T19:55:38.466">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0D26E7-8BEC-4D42-A9DE-57E1F63C0FA1}" type="doc">
      <dgm:prSet loTypeId="urn:microsoft.com/office/officeart/2005/8/layout/vList5" loCatId="list" qsTypeId="urn:microsoft.com/office/officeart/2005/8/quickstyle/simple1" qsCatId="simple" csTypeId="urn:microsoft.com/office/officeart/2005/8/colors/accent1_5" csCatId="accent1" phldr="1"/>
      <dgm:spPr/>
      <dgm:t>
        <a:bodyPr/>
        <a:lstStyle/>
        <a:p>
          <a:endParaRPr lang="en-US"/>
        </a:p>
      </dgm:t>
    </dgm:pt>
    <dgm:pt modelId="{F7B448A3-6BE5-824A-A696-A98F7EC1D351}">
      <dgm:prSet/>
      <dgm:spPr/>
      <dgm:t>
        <a:bodyPr/>
        <a:lstStyle/>
        <a:p>
          <a:r>
            <a:rPr lang="en-US" b="0" i="0" baseline="0" dirty="0"/>
            <a:t>FMCAD ’22</a:t>
          </a:r>
          <a:endParaRPr lang="en-US" dirty="0"/>
        </a:p>
      </dgm:t>
    </dgm:pt>
    <dgm:pt modelId="{47C5B35D-82A8-7C4D-84CC-5946DE198AC4}" type="parTrans" cxnId="{F9A4FA22-F5A8-9F4D-A284-4B77EFD0A708}">
      <dgm:prSet/>
      <dgm:spPr/>
      <dgm:t>
        <a:bodyPr/>
        <a:lstStyle/>
        <a:p>
          <a:endParaRPr lang="en-US"/>
        </a:p>
      </dgm:t>
    </dgm:pt>
    <dgm:pt modelId="{29D3743C-AD23-E349-82A9-068C0210B52E}" type="sibTrans" cxnId="{F9A4FA22-F5A8-9F4D-A284-4B77EFD0A708}">
      <dgm:prSet/>
      <dgm:spPr/>
      <dgm:t>
        <a:bodyPr/>
        <a:lstStyle/>
        <a:p>
          <a:endParaRPr lang="en-US"/>
        </a:p>
      </dgm:t>
    </dgm:pt>
    <dgm:pt modelId="{FE4C160B-3DF6-DE4D-9D38-6061CB752C44}">
      <dgm:prSet custT="1"/>
      <dgm:spPr/>
      <dgm:t>
        <a:bodyPr/>
        <a:lstStyle/>
        <a:p>
          <a:pPr>
            <a:lnSpc>
              <a:spcPct val="100000"/>
            </a:lnSpc>
          </a:pPr>
          <a:r>
            <a:rPr lang="en-US" sz="5000" b="0" i="0" baseline="0" dirty="0"/>
            <a:t>Collision avoidance problem statement</a:t>
          </a:r>
          <a:endParaRPr lang="en-US" sz="5000" dirty="0"/>
        </a:p>
      </dgm:t>
    </dgm:pt>
    <dgm:pt modelId="{EED4DC76-437C-6A43-A364-B67F1FDF91EC}" type="parTrans" cxnId="{D76A671E-ED61-954E-9B1A-A7FE04A60F9C}">
      <dgm:prSet/>
      <dgm:spPr/>
      <dgm:t>
        <a:bodyPr/>
        <a:lstStyle/>
        <a:p>
          <a:endParaRPr lang="en-US"/>
        </a:p>
      </dgm:t>
    </dgm:pt>
    <dgm:pt modelId="{48AF542D-40E8-634A-A60D-E25FB118874F}" type="sibTrans" cxnId="{D76A671E-ED61-954E-9B1A-A7FE04A60F9C}">
      <dgm:prSet/>
      <dgm:spPr/>
      <dgm:t>
        <a:bodyPr/>
        <a:lstStyle/>
        <a:p>
          <a:endParaRPr lang="en-US"/>
        </a:p>
      </dgm:t>
    </dgm:pt>
    <dgm:pt modelId="{DFC1739B-68FD-A640-AFC5-7520A0441102}">
      <dgm:prSet custT="1"/>
      <dgm:spPr/>
      <dgm:t>
        <a:bodyPr/>
        <a:lstStyle/>
        <a:p>
          <a:pPr>
            <a:lnSpc>
              <a:spcPct val="100000"/>
            </a:lnSpc>
          </a:pPr>
          <a:r>
            <a:rPr lang="en-US" sz="5000" b="0" i="0" baseline="0" dirty="0"/>
            <a:t>Introduction to active corner method</a:t>
          </a:r>
          <a:endParaRPr lang="en-US" sz="5000" dirty="0"/>
        </a:p>
      </dgm:t>
    </dgm:pt>
    <dgm:pt modelId="{8355375A-6C25-E645-B143-E8BC63B5374C}" type="parTrans" cxnId="{994C07F1-CF67-4542-8CE5-E9326105D953}">
      <dgm:prSet/>
      <dgm:spPr/>
      <dgm:t>
        <a:bodyPr/>
        <a:lstStyle/>
        <a:p>
          <a:endParaRPr lang="en-US"/>
        </a:p>
      </dgm:t>
    </dgm:pt>
    <dgm:pt modelId="{FEE7EF09-FF22-A641-B365-216BFFF15ED0}" type="sibTrans" cxnId="{994C07F1-CF67-4542-8CE5-E9326105D953}">
      <dgm:prSet/>
      <dgm:spPr/>
      <dgm:t>
        <a:bodyPr/>
        <a:lstStyle/>
        <a:p>
          <a:endParaRPr lang="en-US"/>
        </a:p>
      </dgm:t>
    </dgm:pt>
    <dgm:pt modelId="{9E0EEA64-8DB9-C343-95A2-E8AECFC8A600}">
      <dgm:prSet custT="1"/>
      <dgm:spPr/>
      <dgm:t>
        <a:bodyPr/>
        <a:lstStyle/>
        <a:p>
          <a:pPr>
            <a:lnSpc>
              <a:spcPct val="100000"/>
            </a:lnSpc>
          </a:pPr>
          <a:r>
            <a:rPr lang="en-US" sz="5000" b="0" i="0" baseline="0" dirty="0"/>
            <a:t>Original, geometric proof</a:t>
          </a:r>
          <a:endParaRPr lang="en-US" sz="5000" dirty="0"/>
        </a:p>
      </dgm:t>
    </dgm:pt>
    <dgm:pt modelId="{FFBDA303-084C-1B49-98AB-7F752CA20441}" type="parTrans" cxnId="{B0F1F708-5268-564D-AA89-4ACB0C302636}">
      <dgm:prSet/>
      <dgm:spPr/>
      <dgm:t>
        <a:bodyPr/>
        <a:lstStyle/>
        <a:p>
          <a:endParaRPr lang="en-US"/>
        </a:p>
      </dgm:t>
    </dgm:pt>
    <dgm:pt modelId="{B86946A8-1D97-4740-A90C-AF16B4FEB196}" type="sibTrans" cxnId="{B0F1F708-5268-564D-AA89-4ACB0C302636}">
      <dgm:prSet/>
      <dgm:spPr/>
      <dgm:t>
        <a:bodyPr/>
        <a:lstStyle/>
        <a:p>
          <a:endParaRPr lang="en-US"/>
        </a:p>
      </dgm:t>
    </dgm:pt>
    <dgm:pt modelId="{93DF1CEF-BD62-C84D-B82C-2E70002FA153}">
      <dgm:prSet/>
      <dgm:spPr/>
      <dgm:t>
        <a:bodyPr/>
        <a:lstStyle/>
        <a:p>
          <a:r>
            <a:rPr lang="en-US" b="0" i="0" baseline="0" dirty="0"/>
            <a:t>FTSCS ’22</a:t>
          </a:r>
          <a:endParaRPr lang="en-US" dirty="0"/>
        </a:p>
      </dgm:t>
    </dgm:pt>
    <dgm:pt modelId="{2BE54B2C-9D45-C24A-8308-DCAA8ADF7340}" type="parTrans" cxnId="{7FE4E718-E4E1-9847-94EC-57B9645BD6B1}">
      <dgm:prSet/>
      <dgm:spPr/>
      <dgm:t>
        <a:bodyPr/>
        <a:lstStyle/>
        <a:p>
          <a:endParaRPr lang="en-US"/>
        </a:p>
      </dgm:t>
    </dgm:pt>
    <dgm:pt modelId="{1C7CD00E-16C0-714A-8BFC-9BB3CF63C431}" type="sibTrans" cxnId="{7FE4E718-E4E1-9847-94EC-57B9645BD6B1}">
      <dgm:prSet/>
      <dgm:spPr/>
      <dgm:t>
        <a:bodyPr/>
        <a:lstStyle/>
        <a:p>
          <a:endParaRPr lang="en-US"/>
        </a:p>
      </dgm:t>
    </dgm:pt>
    <dgm:pt modelId="{EC2D64A3-712D-E444-9891-81D82EF64680}">
      <dgm:prSet custT="1"/>
      <dgm:spPr/>
      <dgm:t>
        <a:bodyPr/>
        <a:lstStyle/>
        <a:p>
          <a:pPr>
            <a:lnSpc>
              <a:spcPct val="100000"/>
            </a:lnSpc>
          </a:pPr>
          <a:r>
            <a:rPr lang="en-US" sz="5000" b="0" i="0" baseline="0"/>
            <a:t>Proof certificate outline</a:t>
          </a:r>
          <a:endParaRPr lang="en-US" sz="5000"/>
        </a:p>
      </dgm:t>
    </dgm:pt>
    <dgm:pt modelId="{F6E15C5C-595D-F342-89B4-7734DFDBB642}" type="parTrans" cxnId="{F781B257-A144-C54F-8CD3-FF928FCED070}">
      <dgm:prSet/>
      <dgm:spPr/>
      <dgm:t>
        <a:bodyPr/>
        <a:lstStyle/>
        <a:p>
          <a:endParaRPr lang="en-US"/>
        </a:p>
      </dgm:t>
    </dgm:pt>
    <dgm:pt modelId="{84DA61B9-C53D-F944-A9F4-D3908E02875A}" type="sibTrans" cxnId="{F781B257-A144-C54F-8CD3-FF928FCED070}">
      <dgm:prSet/>
      <dgm:spPr/>
      <dgm:t>
        <a:bodyPr/>
        <a:lstStyle/>
        <a:p>
          <a:endParaRPr lang="en-US"/>
        </a:p>
      </dgm:t>
    </dgm:pt>
    <dgm:pt modelId="{640050C9-D445-674A-85A5-086954E60995}">
      <dgm:prSet custT="1"/>
      <dgm:spPr/>
      <dgm:t>
        <a:bodyPr/>
        <a:lstStyle/>
        <a:p>
          <a:pPr>
            <a:lnSpc>
              <a:spcPct val="100000"/>
            </a:lnSpc>
          </a:pPr>
          <a:r>
            <a:rPr lang="en-US" sz="5000" b="0" i="0" baseline="0" dirty="0"/>
            <a:t>Algebraic proof approach</a:t>
          </a:r>
          <a:endParaRPr lang="en-US" sz="5000" dirty="0"/>
        </a:p>
      </dgm:t>
    </dgm:pt>
    <dgm:pt modelId="{F67C0C75-D9D1-D845-B691-A891C0E1556E}" type="parTrans" cxnId="{3371B95C-9B52-9A44-9BDB-0D749C962294}">
      <dgm:prSet/>
      <dgm:spPr/>
      <dgm:t>
        <a:bodyPr/>
        <a:lstStyle/>
        <a:p>
          <a:endParaRPr lang="en-US"/>
        </a:p>
      </dgm:t>
    </dgm:pt>
    <dgm:pt modelId="{DA7BD922-4693-E544-A7E8-E2B2C349CF21}" type="sibTrans" cxnId="{3371B95C-9B52-9A44-9BDB-0D749C962294}">
      <dgm:prSet/>
      <dgm:spPr/>
      <dgm:t>
        <a:bodyPr/>
        <a:lstStyle/>
        <a:p>
          <a:endParaRPr lang="en-US"/>
        </a:p>
      </dgm:t>
    </dgm:pt>
    <dgm:pt modelId="{A3CFD337-AA36-D247-9DEB-0C38D6AEC4B6}">
      <dgm:prSet custT="1"/>
      <dgm:spPr/>
      <dgm:t>
        <a:bodyPr/>
        <a:lstStyle/>
        <a:p>
          <a:pPr>
            <a:lnSpc>
              <a:spcPct val="100000"/>
            </a:lnSpc>
          </a:pPr>
          <a:r>
            <a:rPr lang="en-US" sz="5000" b="0" i="0" baseline="0" dirty="0"/>
            <a:t>PVS formalization</a:t>
          </a:r>
          <a:endParaRPr lang="en-US" sz="5000" dirty="0"/>
        </a:p>
      </dgm:t>
    </dgm:pt>
    <dgm:pt modelId="{B2B767E4-FB5C-024F-BBDC-C82D8934DC43}" type="parTrans" cxnId="{1DF95AAA-621D-5047-B579-FF8E8FE77747}">
      <dgm:prSet/>
      <dgm:spPr/>
      <dgm:t>
        <a:bodyPr/>
        <a:lstStyle/>
        <a:p>
          <a:endParaRPr lang="en-US"/>
        </a:p>
      </dgm:t>
    </dgm:pt>
    <dgm:pt modelId="{C2AEF01D-244E-4443-AD2F-6CCCA347D84F}" type="sibTrans" cxnId="{1DF95AAA-621D-5047-B579-FF8E8FE77747}">
      <dgm:prSet/>
      <dgm:spPr/>
      <dgm:t>
        <a:bodyPr/>
        <a:lstStyle/>
        <a:p>
          <a:endParaRPr lang="en-US"/>
        </a:p>
      </dgm:t>
    </dgm:pt>
    <dgm:pt modelId="{D27BB4ED-6ED5-2348-912D-546624B86F22}" type="pres">
      <dgm:prSet presAssocID="{BD0D26E7-8BEC-4D42-A9DE-57E1F63C0FA1}" presName="Name0" presStyleCnt="0">
        <dgm:presLayoutVars>
          <dgm:dir/>
          <dgm:animLvl val="lvl"/>
          <dgm:resizeHandles val="exact"/>
        </dgm:presLayoutVars>
      </dgm:prSet>
      <dgm:spPr/>
    </dgm:pt>
    <dgm:pt modelId="{B0654473-C050-1F40-A1EA-C424C54860B8}" type="pres">
      <dgm:prSet presAssocID="{F7B448A3-6BE5-824A-A696-A98F7EC1D351}" presName="linNode" presStyleCnt="0"/>
      <dgm:spPr/>
    </dgm:pt>
    <dgm:pt modelId="{22C7B8DB-28B4-5D45-BFE4-7D15E48D46F5}" type="pres">
      <dgm:prSet presAssocID="{F7B448A3-6BE5-824A-A696-A98F7EC1D351}" presName="parentText" presStyleLbl="node1" presStyleIdx="0" presStyleCnt="2">
        <dgm:presLayoutVars>
          <dgm:chMax val="1"/>
          <dgm:bulletEnabled val="1"/>
        </dgm:presLayoutVars>
      </dgm:prSet>
      <dgm:spPr/>
    </dgm:pt>
    <dgm:pt modelId="{BF608F72-3D15-7248-9D35-C6E45CDC2C61}" type="pres">
      <dgm:prSet presAssocID="{F7B448A3-6BE5-824A-A696-A98F7EC1D351}" presName="descendantText" presStyleLbl="alignAccFollowNode1" presStyleIdx="0" presStyleCnt="2">
        <dgm:presLayoutVars>
          <dgm:bulletEnabled val="1"/>
        </dgm:presLayoutVars>
      </dgm:prSet>
      <dgm:spPr/>
    </dgm:pt>
    <dgm:pt modelId="{4529A818-B95F-6B44-AACD-B3DAC3FB18B1}" type="pres">
      <dgm:prSet presAssocID="{29D3743C-AD23-E349-82A9-068C0210B52E}" presName="sp" presStyleCnt="0"/>
      <dgm:spPr/>
    </dgm:pt>
    <dgm:pt modelId="{DDB53A61-C94C-F743-8619-DFC084FA6783}" type="pres">
      <dgm:prSet presAssocID="{93DF1CEF-BD62-C84D-B82C-2E70002FA153}" presName="linNode" presStyleCnt="0"/>
      <dgm:spPr/>
    </dgm:pt>
    <dgm:pt modelId="{AC8D6B2C-3F66-604B-9841-6230AA5E72CB}" type="pres">
      <dgm:prSet presAssocID="{93DF1CEF-BD62-C84D-B82C-2E70002FA153}" presName="parentText" presStyleLbl="node1" presStyleIdx="1" presStyleCnt="2">
        <dgm:presLayoutVars>
          <dgm:chMax val="1"/>
          <dgm:bulletEnabled val="1"/>
        </dgm:presLayoutVars>
      </dgm:prSet>
      <dgm:spPr/>
    </dgm:pt>
    <dgm:pt modelId="{D4E64439-DDA4-7F42-96D5-5F1E84C5D33F}" type="pres">
      <dgm:prSet presAssocID="{93DF1CEF-BD62-C84D-B82C-2E70002FA153}" presName="descendantText" presStyleLbl="alignAccFollowNode1" presStyleIdx="1" presStyleCnt="2">
        <dgm:presLayoutVars>
          <dgm:bulletEnabled val="1"/>
        </dgm:presLayoutVars>
      </dgm:prSet>
      <dgm:spPr/>
    </dgm:pt>
  </dgm:ptLst>
  <dgm:cxnLst>
    <dgm:cxn modelId="{F4958502-F0E2-5543-880D-878D213ED08B}" type="presOf" srcId="{BD0D26E7-8BEC-4D42-A9DE-57E1F63C0FA1}" destId="{D27BB4ED-6ED5-2348-912D-546624B86F22}" srcOrd="0" destOrd="0" presId="urn:microsoft.com/office/officeart/2005/8/layout/vList5"/>
    <dgm:cxn modelId="{B0F1F708-5268-564D-AA89-4ACB0C302636}" srcId="{F7B448A3-6BE5-824A-A696-A98F7EC1D351}" destId="{9E0EEA64-8DB9-C343-95A2-E8AECFC8A600}" srcOrd="2" destOrd="0" parTransId="{FFBDA303-084C-1B49-98AB-7F752CA20441}" sibTransId="{B86946A8-1D97-4740-A90C-AF16B4FEB196}"/>
    <dgm:cxn modelId="{7FE4E718-E4E1-9847-94EC-57B9645BD6B1}" srcId="{BD0D26E7-8BEC-4D42-A9DE-57E1F63C0FA1}" destId="{93DF1CEF-BD62-C84D-B82C-2E70002FA153}" srcOrd="1" destOrd="0" parTransId="{2BE54B2C-9D45-C24A-8308-DCAA8ADF7340}" sibTransId="{1C7CD00E-16C0-714A-8BFC-9BB3CF63C431}"/>
    <dgm:cxn modelId="{D76A671E-ED61-954E-9B1A-A7FE04A60F9C}" srcId="{F7B448A3-6BE5-824A-A696-A98F7EC1D351}" destId="{FE4C160B-3DF6-DE4D-9D38-6061CB752C44}" srcOrd="0" destOrd="0" parTransId="{EED4DC76-437C-6A43-A364-B67F1FDF91EC}" sibTransId="{48AF542D-40E8-634A-A60D-E25FB118874F}"/>
    <dgm:cxn modelId="{F9A4FA22-F5A8-9F4D-A284-4B77EFD0A708}" srcId="{BD0D26E7-8BEC-4D42-A9DE-57E1F63C0FA1}" destId="{F7B448A3-6BE5-824A-A696-A98F7EC1D351}" srcOrd="0" destOrd="0" parTransId="{47C5B35D-82A8-7C4D-84CC-5946DE198AC4}" sibTransId="{29D3743C-AD23-E349-82A9-068C0210B52E}"/>
    <dgm:cxn modelId="{01D0EE39-825A-4342-879C-90F7FEA22CE5}" type="presOf" srcId="{DFC1739B-68FD-A640-AFC5-7520A0441102}" destId="{BF608F72-3D15-7248-9D35-C6E45CDC2C61}" srcOrd="0" destOrd="1" presId="urn:microsoft.com/office/officeart/2005/8/layout/vList5"/>
    <dgm:cxn modelId="{F781B257-A144-C54F-8CD3-FF928FCED070}" srcId="{93DF1CEF-BD62-C84D-B82C-2E70002FA153}" destId="{EC2D64A3-712D-E444-9891-81D82EF64680}" srcOrd="0" destOrd="0" parTransId="{F6E15C5C-595D-F342-89B4-7734DFDBB642}" sibTransId="{84DA61B9-C53D-F944-A9F4-D3908E02875A}"/>
    <dgm:cxn modelId="{4D42BC59-F821-1048-9E10-AC727E6FE546}" type="presOf" srcId="{EC2D64A3-712D-E444-9891-81D82EF64680}" destId="{D4E64439-DDA4-7F42-96D5-5F1E84C5D33F}" srcOrd="0" destOrd="0" presId="urn:microsoft.com/office/officeart/2005/8/layout/vList5"/>
    <dgm:cxn modelId="{3371B95C-9B52-9A44-9BDB-0D749C962294}" srcId="{93DF1CEF-BD62-C84D-B82C-2E70002FA153}" destId="{640050C9-D445-674A-85A5-086954E60995}" srcOrd="1" destOrd="0" parTransId="{F67C0C75-D9D1-D845-B691-A891C0E1556E}" sibTransId="{DA7BD922-4693-E544-A7E8-E2B2C349CF21}"/>
    <dgm:cxn modelId="{7F64EC77-2139-A248-8072-399FA1FF7B83}" type="presOf" srcId="{F7B448A3-6BE5-824A-A696-A98F7EC1D351}" destId="{22C7B8DB-28B4-5D45-BFE4-7D15E48D46F5}" srcOrd="0" destOrd="0" presId="urn:microsoft.com/office/officeart/2005/8/layout/vList5"/>
    <dgm:cxn modelId="{9078417D-E265-5444-8FD3-43C90924D0F4}" type="presOf" srcId="{640050C9-D445-674A-85A5-086954E60995}" destId="{D4E64439-DDA4-7F42-96D5-5F1E84C5D33F}" srcOrd="0" destOrd="1" presId="urn:microsoft.com/office/officeart/2005/8/layout/vList5"/>
    <dgm:cxn modelId="{1DF95AAA-621D-5047-B579-FF8E8FE77747}" srcId="{93DF1CEF-BD62-C84D-B82C-2E70002FA153}" destId="{A3CFD337-AA36-D247-9DEB-0C38D6AEC4B6}" srcOrd="2" destOrd="0" parTransId="{B2B767E4-FB5C-024F-BBDC-C82D8934DC43}" sibTransId="{C2AEF01D-244E-4443-AD2F-6CCCA347D84F}"/>
    <dgm:cxn modelId="{84F046AC-2F38-E744-88BF-963D46894DB8}" type="presOf" srcId="{A3CFD337-AA36-D247-9DEB-0C38D6AEC4B6}" destId="{D4E64439-DDA4-7F42-96D5-5F1E84C5D33F}" srcOrd="0" destOrd="2" presId="urn:microsoft.com/office/officeart/2005/8/layout/vList5"/>
    <dgm:cxn modelId="{1DB386D2-606A-A945-B5D1-91AA393D83EE}" type="presOf" srcId="{93DF1CEF-BD62-C84D-B82C-2E70002FA153}" destId="{AC8D6B2C-3F66-604B-9841-6230AA5E72CB}" srcOrd="0" destOrd="0" presId="urn:microsoft.com/office/officeart/2005/8/layout/vList5"/>
    <dgm:cxn modelId="{EDDDB7E0-12E3-AE48-A8FF-AFD8FF6E3A06}" type="presOf" srcId="{FE4C160B-3DF6-DE4D-9D38-6061CB752C44}" destId="{BF608F72-3D15-7248-9D35-C6E45CDC2C61}" srcOrd="0" destOrd="0" presId="urn:microsoft.com/office/officeart/2005/8/layout/vList5"/>
    <dgm:cxn modelId="{994C07F1-CF67-4542-8CE5-E9326105D953}" srcId="{F7B448A3-6BE5-824A-A696-A98F7EC1D351}" destId="{DFC1739B-68FD-A640-AFC5-7520A0441102}" srcOrd="1" destOrd="0" parTransId="{8355375A-6C25-E645-B143-E8BC63B5374C}" sibTransId="{FEE7EF09-FF22-A641-B365-216BFFF15ED0}"/>
    <dgm:cxn modelId="{F39CADF6-FC74-7646-A92B-74981D16A1BF}" type="presOf" srcId="{9E0EEA64-8DB9-C343-95A2-E8AECFC8A600}" destId="{BF608F72-3D15-7248-9D35-C6E45CDC2C61}" srcOrd="0" destOrd="2" presId="urn:microsoft.com/office/officeart/2005/8/layout/vList5"/>
    <dgm:cxn modelId="{3D2D032B-A61A-3448-8E55-6FFC68399F69}" type="presParOf" srcId="{D27BB4ED-6ED5-2348-912D-546624B86F22}" destId="{B0654473-C050-1F40-A1EA-C424C54860B8}" srcOrd="0" destOrd="0" presId="urn:microsoft.com/office/officeart/2005/8/layout/vList5"/>
    <dgm:cxn modelId="{B9386EBA-B515-AB44-BBDD-E9ADDCD3137C}" type="presParOf" srcId="{B0654473-C050-1F40-A1EA-C424C54860B8}" destId="{22C7B8DB-28B4-5D45-BFE4-7D15E48D46F5}" srcOrd="0" destOrd="0" presId="urn:microsoft.com/office/officeart/2005/8/layout/vList5"/>
    <dgm:cxn modelId="{D7967CD6-46C8-8E4C-869E-2F8F911003D1}" type="presParOf" srcId="{B0654473-C050-1F40-A1EA-C424C54860B8}" destId="{BF608F72-3D15-7248-9D35-C6E45CDC2C61}" srcOrd="1" destOrd="0" presId="urn:microsoft.com/office/officeart/2005/8/layout/vList5"/>
    <dgm:cxn modelId="{4BB8F92B-07D2-9B49-929E-2536DFACB34D}" type="presParOf" srcId="{D27BB4ED-6ED5-2348-912D-546624B86F22}" destId="{4529A818-B95F-6B44-AACD-B3DAC3FB18B1}" srcOrd="1" destOrd="0" presId="urn:microsoft.com/office/officeart/2005/8/layout/vList5"/>
    <dgm:cxn modelId="{B76FD8FB-B426-844A-BCFC-766C0DBCBBBD}" type="presParOf" srcId="{D27BB4ED-6ED5-2348-912D-546624B86F22}" destId="{DDB53A61-C94C-F743-8619-DFC084FA6783}" srcOrd="2" destOrd="0" presId="urn:microsoft.com/office/officeart/2005/8/layout/vList5"/>
    <dgm:cxn modelId="{89A32CA0-10C8-0E40-90A9-011DB35BF64A}" type="presParOf" srcId="{DDB53A61-C94C-F743-8619-DFC084FA6783}" destId="{AC8D6B2C-3F66-604B-9841-6230AA5E72CB}" srcOrd="0" destOrd="0" presId="urn:microsoft.com/office/officeart/2005/8/layout/vList5"/>
    <dgm:cxn modelId="{E3387A3E-4A67-7640-8FA7-0DE16E9F537E}" type="presParOf" srcId="{DDB53A61-C94C-F743-8619-DFC084FA6783}" destId="{D4E64439-DDA4-7F42-96D5-5F1E84C5D33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08F72-3D15-7248-9D35-C6E45CDC2C61}">
      <dsp:nvSpPr>
        <dsp:cNvPr id="0" name=""/>
        <dsp:cNvSpPr/>
      </dsp:nvSpPr>
      <dsp:spPr>
        <a:xfrm rot="5400000">
          <a:off x="13329390" y="-5017006"/>
          <a:ext cx="3221779" cy="140614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2222500">
            <a:lnSpc>
              <a:spcPct val="100000"/>
            </a:lnSpc>
            <a:spcBef>
              <a:spcPct val="0"/>
            </a:spcBef>
            <a:spcAft>
              <a:spcPct val="15000"/>
            </a:spcAft>
            <a:buChar char="•"/>
          </a:pPr>
          <a:r>
            <a:rPr lang="en-US" sz="5000" b="0" i="0" kern="1200" baseline="0" dirty="0"/>
            <a:t>Collision avoidance problem statement</a:t>
          </a:r>
          <a:endParaRPr lang="en-US" sz="5000" kern="1200" dirty="0"/>
        </a:p>
        <a:p>
          <a:pPr marL="285750" lvl="1" indent="-285750" algn="l" defTabSz="2222500">
            <a:lnSpc>
              <a:spcPct val="100000"/>
            </a:lnSpc>
            <a:spcBef>
              <a:spcPct val="0"/>
            </a:spcBef>
            <a:spcAft>
              <a:spcPct val="15000"/>
            </a:spcAft>
            <a:buChar char="•"/>
          </a:pPr>
          <a:r>
            <a:rPr lang="en-US" sz="5000" b="0" i="0" kern="1200" baseline="0" dirty="0"/>
            <a:t>Introduction to active corner method</a:t>
          </a:r>
          <a:endParaRPr lang="en-US" sz="5000" kern="1200" dirty="0"/>
        </a:p>
        <a:p>
          <a:pPr marL="285750" lvl="1" indent="-285750" algn="l" defTabSz="2222500">
            <a:lnSpc>
              <a:spcPct val="100000"/>
            </a:lnSpc>
            <a:spcBef>
              <a:spcPct val="0"/>
            </a:spcBef>
            <a:spcAft>
              <a:spcPct val="15000"/>
            </a:spcAft>
            <a:buChar char="•"/>
          </a:pPr>
          <a:r>
            <a:rPr lang="en-US" sz="5000" b="0" i="0" kern="1200" baseline="0" dirty="0"/>
            <a:t>Original, geometric proof</a:t>
          </a:r>
          <a:endParaRPr lang="en-US" sz="5000" kern="1200" dirty="0"/>
        </a:p>
      </dsp:txBody>
      <dsp:txXfrm rot="-5400000">
        <a:off x="7909560" y="560098"/>
        <a:ext cx="13904166" cy="2907231"/>
      </dsp:txXfrm>
    </dsp:sp>
    <dsp:sp modelId="{22C7B8DB-28B4-5D45-BFE4-7D15E48D46F5}">
      <dsp:nvSpPr>
        <dsp:cNvPr id="0" name=""/>
        <dsp:cNvSpPr/>
      </dsp:nvSpPr>
      <dsp:spPr>
        <a:xfrm>
          <a:off x="0" y="100"/>
          <a:ext cx="7909560" cy="4027224"/>
        </a:xfrm>
        <a:prstGeom prst="roundRect">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b="0" i="0" kern="1200" baseline="0" dirty="0"/>
            <a:t>FMCAD ’22</a:t>
          </a:r>
          <a:endParaRPr lang="en-US" sz="6500" kern="1200" dirty="0"/>
        </a:p>
      </dsp:txBody>
      <dsp:txXfrm>
        <a:off x="196593" y="196693"/>
        <a:ext cx="7516374" cy="3634038"/>
      </dsp:txXfrm>
    </dsp:sp>
    <dsp:sp modelId="{D4E64439-DDA4-7F42-96D5-5F1E84C5D33F}">
      <dsp:nvSpPr>
        <dsp:cNvPr id="0" name=""/>
        <dsp:cNvSpPr/>
      </dsp:nvSpPr>
      <dsp:spPr>
        <a:xfrm rot="5400000">
          <a:off x="13329390" y="-788421"/>
          <a:ext cx="3221779" cy="140614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2222500">
            <a:lnSpc>
              <a:spcPct val="100000"/>
            </a:lnSpc>
            <a:spcBef>
              <a:spcPct val="0"/>
            </a:spcBef>
            <a:spcAft>
              <a:spcPct val="15000"/>
            </a:spcAft>
            <a:buChar char="•"/>
          </a:pPr>
          <a:r>
            <a:rPr lang="en-US" sz="5000" b="0" i="0" kern="1200" baseline="0"/>
            <a:t>Proof certificate outline</a:t>
          </a:r>
          <a:endParaRPr lang="en-US" sz="5000" kern="1200"/>
        </a:p>
        <a:p>
          <a:pPr marL="285750" lvl="1" indent="-285750" algn="l" defTabSz="2222500">
            <a:lnSpc>
              <a:spcPct val="100000"/>
            </a:lnSpc>
            <a:spcBef>
              <a:spcPct val="0"/>
            </a:spcBef>
            <a:spcAft>
              <a:spcPct val="15000"/>
            </a:spcAft>
            <a:buChar char="•"/>
          </a:pPr>
          <a:r>
            <a:rPr lang="en-US" sz="5000" b="0" i="0" kern="1200" baseline="0" dirty="0"/>
            <a:t>Algebraic proof approach</a:t>
          </a:r>
          <a:endParaRPr lang="en-US" sz="5000" kern="1200" dirty="0"/>
        </a:p>
        <a:p>
          <a:pPr marL="285750" lvl="1" indent="-285750" algn="l" defTabSz="2222500">
            <a:lnSpc>
              <a:spcPct val="100000"/>
            </a:lnSpc>
            <a:spcBef>
              <a:spcPct val="0"/>
            </a:spcBef>
            <a:spcAft>
              <a:spcPct val="15000"/>
            </a:spcAft>
            <a:buChar char="•"/>
          </a:pPr>
          <a:r>
            <a:rPr lang="en-US" sz="5000" b="0" i="0" kern="1200" baseline="0" dirty="0"/>
            <a:t>PVS formalization</a:t>
          </a:r>
          <a:endParaRPr lang="en-US" sz="5000" kern="1200" dirty="0"/>
        </a:p>
      </dsp:txBody>
      <dsp:txXfrm rot="-5400000">
        <a:off x="7909560" y="4788683"/>
        <a:ext cx="13904166" cy="2907231"/>
      </dsp:txXfrm>
    </dsp:sp>
    <dsp:sp modelId="{AC8D6B2C-3F66-604B-9841-6230AA5E72CB}">
      <dsp:nvSpPr>
        <dsp:cNvPr id="0" name=""/>
        <dsp:cNvSpPr/>
      </dsp:nvSpPr>
      <dsp:spPr>
        <a:xfrm>
          <a:off x="0" y="4228686"/>
          <a:ext cx="7909560" cy="4027224"/>
        </a:xfrm>
        <a:prstGeom prst="roundRect">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b="0" i="0" kern="1200" baseline="0" dirty="0"/>
            <a:t>FTSCS ’22</a:t>
          </a:r>
          <a:endParaRPr lang="en-US" sz="6500" kern="1200" dirty="0"/>
        </a:p>
      </dsp:txBody>
      <dsp:txXfrm>
        <a:off x="196593" y="4425279"/>
        <a:ext cx="7516374" cy="363403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68F3B1-2AA6-99AC-A25F-1E3792639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FDDE05-1A0D-741A-E113-0A41862DF9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C4646F-3405-CD4E-BA64-ABA87F7528D0}" type="datetimeFigureOut">
              <a:rPr lang="en-US" smtClean="0"/>
              <a:t>12/7/22</a:t>
            </a:fld>
            <a:endParaRPr lang="en-US"/>
          </a:p>
        </p:txBody>
      </p:sp>
      <p:sp>
        <p:nvSpPr>
          <p:cNvPr id="4" name="Footer Placeholder 3">
            <a:extLst>
              <a:ext uri="{FF2B5EF4-FFF2-40B4-BE49-F238E27FC236}">
                <a16:creationId xmlns:a16="http://schemas.microsoft.com/office/drawing/2014/main" id="{F8FE7467-88AC-8580-2C09-313D1D988E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F0F756-9C35-5F0F-4808-4B77E2386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9FF1E4-3D30-DC4B-B1F2-320949572D62}" type="slidenum">
              <a:rPr lang="en-US" smtClean="0"/>
              <a:t>‹#›</a:t>
            </a:fld>
            <a:endParaRPr lang="en-US"/>
          </a:p>
        </p:txBody>
      </p:sp>
    </p:spTree>
    <p:extLst>
      <p:ext uri="{BB962C8B-B14F-4D97-AF65-F5344CB8AC3E}">
        <p14:creationId xmlns:p14="http://schemas.microsoft.com/office/powerpoint/2010/main" val="40013580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000" dirty="0"/>
              <a:t>If introduced, summarize paper</a:t>
            </a:r>
          </a:p>
          <a:p>
            <a:r>
              <a:rPr lang="en-US" sz="3000" dirty="0"/>
              <a:t>“work on geometric proofs of collision avoidance, with the aim of automating previously manual work that had to be done in a theorem prover”</a:t>
            </a:r>
          </a:p>
        </p:txBody>
      </p:sp>
    </p:spTree>
    <p:extLst>
      <p:ext uri="{BB962C8B-B14F-4D97-AF65-F5344CB8AC3E}">
        <p14:creationId xmlns:p14="http://schemas.microsoft.com/office/powerpoint/2010/main" val="2513665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dirty="0"/>
              <a:t>“outermost extent of the polygon as it moves along the centerline trajectory”</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“I’ve shown symmetric polygons here but this process of identifying active corners generalizes to any convex polygon”</a:t>
            </a:r>
          </a:p>
          <a:p>
            <a:endParaRPr dirty="0"/>
          </a:p>
          <a:p>
            <a:r>
              <a:rPr dirty="0"/>
              <a:t>this is why it’s important to only consider convex polygons, because non-convex polygons don’t have uniquely identifying exterior angles</a:t>
            </a:r>
            <a:endParaRPr lang="en-US" dirty="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“Boundaries of the safe region, or more formally, the area swept out by the polygon as it moves along the trajectory”</a:t>
            </a:r>
          </a:p>
          <a:p>
            <a:endParaRPr lang="en-US" dirty="0"/>
          </a:p>
          <a:p>
            <a:r>
              <a:rPr lang="en-US" dirty="0"/>
              <a:t>“what we call the notch”</a:t>
            </a:r>
          </a:p>
        </p:txBody>
      </p:sp>
    </p:spTree>
    <p:extLst>
      <p:ext uri="{BB962C8B-B14F-4D97-AF65-F5344CB8AC3E}">
        <p14:creationId xmlns:p14="http://schemas.microsoft.com/office/powerpoint/2010/main" val="79692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rPr dirty="0"/>
              <a:t>Our method views this safe region computation problem as following corners with occasional polygons</a:t>
            </a:r>
          </a:p>
          <a:p>
            <a:r>
              <a:rPr dirty="0"/>
              <a:t>but proof ensures our approach is correct but focusing directly on the transition points </a:t>
            </a:r>
          </a:p>
          <a:p>
            <a:r>
              <a:rPr dirty="0"/>
              <a:t>	- left and right endpoints are both transition points, two points at which we account for the notch by using the polygon itself</a:t>
            </a:r>
          </a:p>
          <a:p>
            <a:r>
              <a:rPr dirty="0"/>
              <a:t>proof strategy considers this almost inside-out: focus on transition points &amp; polygons there, and follow the corners in the between</a:t>
            </a:r>
          </a:p>
        </p:txBody>
      </p:sp>
    </p:spTree>
    <p:extLst>
      <p:ext uri="{BB962C8B-B14F-4D97-AF65-F5344CB8AC3E}">
        <p14:creationId xmlns:p14="http://schemas.microsoft.com/office/powerpoint/2010/main" val="87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rPr dirty="0"/>
              <a:t>Our method views this safe region computation problem as following corners with occasional polygons</a:t>
            </a:r>
          </a:p>
          <a:p>
            <a:r>
              <a:rPr dirty="0"/>
              <a:t>but proof ensures our approach is correct but focusing directly on the transition points </a:t>
            </a:r>
          </a:p>
          <a:p>
            <a:r>
              <a:rPr dirty="0"/>
              <a:t>	- left and right endpoints are both transition points, two points at which we account for the notch by using the polygon itself</a:t>
            </a:r>
          </a:p>
          <a:p>
            <a:r>
              <a:rPr dirty="0"/>
              <a:t>proof strategy considers this almost inside-out: focus on transition points &amp; polygons there, and follow the corners in the between</a:t>
            </a:r>
          </a:p>
        </p:txBody>
      </p:sp>
    </p:spTree>
    <p:extLst>
      <p:ext uri="{BB962C8B-B14F-4D97-AF65-F5344CB8AC3E}">
        <p14:creationId xmlns:p14="http://schemas.microsoft.com/office/powerpoint/2010/main" val="3326091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rPr lang="en-US" dirty="0"/>
              <a:t>“Our proof goes piece-by-piece, looking at segments of the trajectory where the active corner does not change. This requires mild assumptions that we can separate the trajectory into a finite number of segments over a finite domain; I can discuss these more at the end.”</a:t>
            </a:r>
          </a:p>
          <a:p>
            <a:endParaRPr lang="en-US" dirty="0"/>
          </a:p>
          <a:p>
            <a:r>
              <a:rPr dirty="0"/>
              <a:t>Our method views this safe region computation problem as following corners with occasional polygons</a:t>
            </a:r>
          </a:p>
          <a:p>
            <a:r>
              <a:rPr dirty="0"/>
              <a:t>but proof ensures our approach is correct but focusing directly on the transition points </a:t>
            </a:r>
          </a:p>
          <a:p>
            <a:r>
              <a:rPr dirty="0"/>
              <a:t>	- left and right endpoints are both transition points, two points at which we account for the notch by using the polygon itself</a:t>
            </a:r>
          </a:p>
          <a:p>
            <a:r>
              <a:rPr dirty="0"/>
              <a:t>proof strategy considers this almost inside-out: focus on transition points &amp; polygons there, and follow the corners in the between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20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we have a problem: how do you formalize a geometric proof? When you talk to people, you can convince them of geometry by saying things like “look at the picture”. Computer vision is good, but not good enough that you can convince a theorem prover by using “proof by picture”.</a:t>
            </a:r>
          </a:p>
        </p:txBody>
      </p:sp>
    </p:spTree>
    <p:extLst>
      <p:ext uri="{BB962C8B-B14F-4D97-AF65-F5344CB8AC3E}">
        <p14:creationId xmlns:p14="http://schemas.microsoft.com/office/powerpoint/2010/main" val="1969910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451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5216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9058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a:t>“Recent years have seen a proliferation of automation across many domains as computing becomes cheaper to deploy</a:t>
            </a:r>
          </a:p>
          <a:p>
            <a:r>
              <a:rPr lang="en-US"/>
              <a:t>CLICK</a:t>
            </a:r>
          </a:p>
          <a:p>
            <a:r>
              <a:rPr lang="en-US"/>
              <a:t>Many </a:t>
            </a:r>
            <a:r>
              <a:rPr lang="en-US" dirty="0"/>
              <a:t>of these deployments are in safety-critical settings such as medicine, aerospace, or self-driving applications. Bugs or mistakes in these domains can be deadly, but the assurances provided by formal verification can help. </a:t>
            </a:r>
          </a:p>
          <a:p>
            <a:r>
              <a:rPr lang="en-US" dirty="0"/>
              <a:t>CLICK</a:t>
            </a:r>
          </a:p>
          <a:p>
            <a:r>
              <a:rPr lang="en-US" dirty="0"/>
              <a:t>However, it’s often difficult to perform formal verification. The platforms used to build these software and hardware systems rarely have verification capabilities built-in, and theorem provers or other tools for verification require a lot of training and user interaction to use.</a:t>
            </a:r>
          </a:p>
          <a:p>
            <a:r>
              <a:rPr lang="en-US" dirty="0"/>
              <a:t>CLICK</a:t>
            </a:r>
          </a:p>
          <a:p>
            <a:r>
              <a:rPr lang="en-US" dirty="0"/>
              <a:t>My work focuses on automatic verification for robotics applications: collision avoidance.”</a:t>
            </a:r>
          </a:p>
          <a:p>
            <a:endParaRPr dirty="0"/>
          </a:p>
          <a:p>
            <a:r>
              <a:rPr dirty="0"/>
              <a:t>verification platforms usually require a different model than the code actually being built in, say, industry settings</a:t>
            </a:r>
          </a:p>
          <a:p>
            <a:endParaRPr dirty="0"/>
          </a:p>
          <a:p>
            <a:r>
              <a:rPr dirty="0"/>
              <a:t>theorem provers assist with proving statements but usually require interaction from users and lots of experience</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9312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480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600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4005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25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8146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282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956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597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67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project was inspired by past work by </a:t>
            </a:r>
            <a:r>
              <a:rPr lang="en-US" dirty="0" err="1"/>
              <a:t>Jeannin</a:t>
            </a:r>
            <a:r>
              <a:rPr lang="en-US" dirty="0"/>
              <a:t> and others focused on verifying safety for ACAS X, a system that advises pilots on how to avoid mid-air collisions and near-misses with oncoming aircraft. Advisories take the form of vertical commands to climb, descend, or maintain altitude, which produce classes of planar trajectories.”</a:t>
            </a:r>
          </a:p>
        </p:txBody>
      </p:sp>
    </p:spTree>
    <p:extLst>
      <p:ext uri="{BB962C8B-B14F-4D97-AF65-F5344CB8AC3E}">
        <p14:creationId xmlns:p14="http://schemas.microsoft.com/office/powerpoint/2010/main" val="818629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en-US" dirty="0"/>
              <a:t>The runtime is doubly exponential in the total number of symbolic variables (not just the ones we quantify over), which means CAD is not just slow online – it may never terminate even in offline settings.</a:t>
            </a:r>
          </a:p>
          <a:p>
            <a:endParaRPr lang="en-US" dirty="0"/>
          </a:p>
          <a:p>
            <a:r>
              <a:rPr dirty="0"/>
              <a:t>QE:</a:t>
            </a:r>
          </a:p>
          <a:p>
            <a:pPr marL="279400" indent="-279400">
              <a:buSzPct val="123000"/>
              <a:buChar char="-"/>
            </a:pPr>
            <a:r>
              <a:rPr dirty="0"/>
              <a:t>originally applied to reals by Tarski’s theorem showing that QE over reals is possible and that real arithmetic is decidable</a:t>
            </a:r>
          </a:p>
          <a:p>
            <a:pPr marL="279400" indent="-279400">
              <a:buSzPct val="123000"/>
              <a:buChar char="-"/>
            </a:pPr>
            <a:r>
              <a:rPr dirty="0"/>
              <a:t>algorithm is CAD (cylindrical algebraic decomposition)</a:t>
            </a:r>
          </a:p>
        </p:txBody>
      </p:sp>
    </p:spTree>
    <p:extLst>
      <p:ext uri="{BB962C8B-B14F-4D97-AF65-F5344CB8AC3E}">
        <p14:creationId xmlns:p14="http://schemas.microsoft.com/office/powerpoint/2010/main" val="6937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4939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342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9930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996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9207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933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4627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rPr dirty="0"/>
              <a:t>Note that this is NOT research work </a:t>
            </a:r>
            <a:r>
              <a:rPr dirty="0" err="1"/>
              <a:t>concering</a:t>
            </a:r>
            <a:r>
              <a:rPr dirty="0"/>
              <a:t> safe planning; this is a trajectory verification scheme  </a:t>
            </a:r>
            <a:endParaRPr lang="en-US" dirty="0"/>
          </a:p>
          <a:p>
            <a:endParaRPr lang="en-US" dirty="0"/>
          </a:p>
          <a:p>
            <a:r>
              <a:rPr lang="en-US" dirty="0"/>
              <a:t>TODO loop animation, slow it down</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077171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”Because of the safety-critical nature of ACAS X, there has been significant interest in verifying the correctness of its advisories; to ask “are the commands to climb or descend indeed correct, given a specific scenario?””</a:t>
            </a:r>
          </a:p>
        </p:txBody>
      </p:sp>
    </p:spTree>
    <p:extLst>
      <p:ext uri="{BB962C8B-B14F-4D97-AF65-F5344CB8AC3E}">
        <p14:creationId xmlns:p14="http://schemas.microsoft.com/office/powerpoint/2010/main" val="468591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fix curly bracket math appearance</a:t>
            </a:r>
          </a:p>
        </p:txBody>
      </p:sp>
    </p:spTree>
    <p:extLst>
      <p:ext uri="{BB962C8B-B14F-4D97-AF65-F5344CB8AC3E}">
        <p14:creationId xmlns:p14="http://schemas.microsoft.com/office/powerpoint/2010/main" val="3539441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t>Our method views this safe region computation problem as following corners with occasional polygons</a:t>
            </a:r>
          </a:p>
          <a:p>
            <a:r>
              <a:t>but proof ensures our approach is correct but focusing directly on the transition points </a:t>
            </a:r>
          </a:p>
          <a:p>
            <a:r>
              <a:t>	- left and right endpoints are both transition points, two points at which we account for the notch by using the polygon itself</a:t>
            </a:r>
          </a:p>
          <a:p>
            <a:r>
              <a:t>proof strategy considers this almost inside-out: focus on transition points &amp; polygons there, and follow the corners in the between</a:t>
            </a:r>
          </a:p>
        </p:txBody>
      </p:sp>
    </p:spTree>
    <p:extLst>
      <p:ext uri="{BB962C8B-B14F-4D97-AF65-F5344CB8AC3E}">
        <p14:creationId xmlns:p14="http://schemas.microsoft.com/office/powerpoint/2010/main" val="37026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7476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add units</a:t>
            </a:r>
          </a:p>
        </p:txBody>
      </p:sp>
    </p:spTree>
    <p:extLst>
      <p:ext uri="{BB962C8B-B14F-4D97-AF65-F5344CB8AC3E}">
        <p14:creationId xmlns:p14="http://schemas.microsoft.com/office/powerpoint/2010/main" val="77088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4221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3376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rPr lang="en-US" dirty="0"/>
              <a:t>To begin, let’s look at a general case of this collision avoidance task</a:t>
            </a:r>
          </a:p>
          <a:p>
            <a:endParaRPr lang="en-US" dirty="0"/>
          </a:p>
          <a:p>
            <a:r>
              <a:rPr lang="en-US" dirty="0"/>
              <a:t>Point out green is safe region</a:t>
            </a:r>
            <a:endParaRPr dirty="0"/>
          </a:p>
        </p:txBody>
      </p:sp>
    </p:spTree>
    <p:extLst>
      <p:ext uri="{BB962C8B-B14F-4D97-AF65-F5344CB8AC3E}">
        <p14:creationId xmlns:p14="http://schemas.microsoft.com/office/powerpoint/2010/main" val="3173256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80006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rPr dirty="0"/>
              <a:t>Implicit: if I give you an obstacle location (12, 50), it’s not obvious how to use that in the quantified form</a:t>
            </a:r>
          </a:p>
          <a:p>
            <a:r>
              <a:rPr dirty="0"/>
              <a:t>Explicit: on the other hand, you can plug an obstacle location directly into an expression</a:t>
            </a:r>
          </a:p>
          <a:p>
            <a:r>
              <a:rPr dirty="0"/>
              <a:t>- useful for runtime verification or testing, say, a decision table, as in the ACAS X case</a:t>
            </a:r>
            <a:endParaRPr lang="en-US" dirty="0"/>
          </a:p>
          <a:p>
            <a:endParaRPr lang="en-US" dirty="0"/>
          </a:p>
          <a:p>
            <a:r>
              <a:rPr lang="en-US" dirty="0"/>
              <a:t>”Some you may be thinking, why not use quantifier elimination? Quantifier elimination is indeed a natural candidate here, but as I'll detail later, the runtime is just too slow to rely on it, especially for symbolic applications"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fix curly bracket math appearance</a:t>
            </a:r>
          </a:p>
        </p:txBody>
      </p:sp>
    </p:spTree>
    <p:extLst>
      <p:ext uri="{BB962C8B-B14F-4D97-AF65-F5344CB8AC3E}">
        <p14:creationId xmlns:p14="http://schemas.microsoft.com/office/powerpoint/2010/main" val="254194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967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00274C"/>
        </a:solidFill>
        <a:effectLst/>
      </p:bgPr>
    </p:bg>
    <p:spTree>
      <p:nvGrpSpPr>
        <p:cNvPr id="1" name=""/>
        <p:cNvGrpSpPr/>
        <p:nvPr/>
      </p:nvGrpSpPr>
      <p:grpSpPr>
        <a:xfrm>
          <a:off x="0" y="0"/>
          <a:ext cx="0" cy="0"/>
          <a:chOff x="0" y="0"/>
          <a:chExt cx="0" cy="0"/>
        </a:xfrm>
      </p:grpSpPr>
      <p:sp>
        <p:nvSpPr>
          <p:cNvPr id="13"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4"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rPr dirty="0"/>
              <a:t>Presentation Title</a:t>
            </a:r>
          </a:p>
        </p:txBody>
      </p:sp>
      <p:sp>
        <p:nvSpPr>
          <p:cNvPr id="15"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bg1">
                    <a:lumMod val="50000"/>
                    <a:lumOff val="50000"/>
                  </a:schemeClr>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rPr dirty="0"/>
              <a:t>Presentation Subtitle</a:t>
            </a:r>
          </a:p>
          <a:p>
            <a:pPr lvl="1"/>
            <a:endParaRPr dirty="0"/>
          </a:p>
          <a:p>
            <a:pPr lvl="2"/>
            <a:endParaRPr dirty="0"/>
          </a:p>
          <a:p>
            <a:pPr lvl="3"/>
            <a:endParaRPr dirty="0"/>
          </a:p>
          <a:p>
            <a:pPr lvl="4"/>
            <a:endParaRPr dirty="0"/>
          </a:p>
        </p:txBody>
      </p:sp>
      <p:sp>
        <p:nvSpPr>
          <p:cNvPr id="16" name="Slide Number"/>
          <p:cNvSpPr txBox="1">
            <a:spLocks noGrp="1"/>
          </p:cNvSpPr>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fld id="{86CB4B4D-7CA3-9044-876B-883B54F8677D}" type="slidenum">
              <a:t>‹#›</a:t>
            </a:fld>
            <a:endParaRPr/>
          </a:p>
        </p:txBody>
      </p:sp>
      <p:pic>
        <p:nvPicPr>
          <p:cNvPr id="3" name="Google Shape;25;p2">
            <a:extLst>
              <a:ext uri="{FF2B5EF4-FFF2-40B4-BE49-F238E27FC236}">
                <a16:creationId xmlns:a16="http://schemas.microsoft.com/office/drawing/2014/main" id="{13D1F233-EDA7-90C1-D1C6-C49CF1654784}"/>
              </a:ext>
            </a:extLst>
          </p:cNvPr>
          <p:cNvPicPr preferRelativeResize="0"/>
          <p:nvPr userDrawn="1"/>
        </p:nvPicPr>
        <p:blipFill>
          <a:blip r:embed="rId2">
            <a:alphaModFix/>
          </a:blip>
          <a:stretch>
            <a:fillRect/>
          </a:stretch>
        </p:blipFill>
        <p:spPr>
          <a:xfrm>
            <a:off x="1201340" y="12687582"/>
            <a:ext cx="7970487" cy="78683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sp>
        <p:nvSpPr>
          <p:cNvPr id="10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01"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ig Fact">
    <p:spTree>
      <p:nvGrpSpPr>
        <p:cNvPr id="1" name=""/>
        <p:cNvGrpSpPr/>
        <p:nvPr/>
      </p:nvGrpSpPr>
      <p:grpSpPr>
        <a:xfrm>
          <a:off x="0" y="0"/>
          <a:ext cx="0" cy="0"/>
          <a:chOff x="0" y="0"/>
          <a:chExt cx="0" cy="0"/>
        </a:xfrm>
      </p:grpSpPr>
      <p:sp>
        <p:nvSpPr>
          <p:cNvPr id="10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10"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17"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9"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26" name="Hot-air balloons viewed from below against a blue sky"/>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7" name="Close-up of the top of a hot-air balloon viewed from above"/>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8" name="Hot-air balloons viewed from below against a blue sky"/>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9"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36" name="Hot-air balloons viewed from below against a blue sky"/>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7" name="Slide Number"/>
          <p:cNvSpPr txBox="1">
            <a:spLocks noGrp="1"/>
          </p:cNvSpPr>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44"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3" name="Close-up of the top of a hot-air balloon viewed from abov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4"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5"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6"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sp>
        <p:nvSpPr>
          <p:cNvPr id="27" name="Slide Number"/>
          <p:cNvSpPr txBox="1">
            <a:spLocks noGrp="1"/>
          </p:cNvSpPr>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4" name="Close-up of a hot-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5"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chemeClr val="accent1">
                    <a:hueOff val="114395"/>
                    <a:lumOff val="-24975"/>
                  </a:schemeClr>
                </a:solidFill>
              </a:defRPr>
            </a:lvl1pPr>
          </a:lstStyle>
          <a:p>
            <a:r>
              <a:t>Slide Title</a:t>
            </a:r>
          </a:p>
        </p:txBody>
      </p:sp>
      <p:sp>
        <p:nvSpPr>
          <p:cNvPr id="36"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7" name="Slide Number"/>
          <p:cNvSpPr txBox="1">
            <a:spLocks noGrp="1"/>
          </p:cNvSpPr>
          <p:nvPr>
            <p:ph type="sldNum" sz="quarter" idx="2"/>
          </p:nvPr>
        </p:nvSpPr>
        <p:spPr>
          <a:xfrm>
            <a:off x="12001499" y="13085233"/>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solidFill>
                  <a:srgbClr val="FFFFFF"/>
                </a:solidFill>
              </a:defRPr>
            </a:lvl1pPr>
          </a:lstStyle>
          <a:p>
            <a:r>
              <a:t>Slide Subtitle</a:t>
            </a:r>
          </a:p>
        </p:txBody>
      </p:sp>
      <p:sp>
        <p:nvSpPr>
          <p:cNvPr id="46" name="Body Level One…"/>
          <p:cNvSpPr txBox="1">
            <a:spLocks noGrp="1"/>
          </p:cNvSpPr>
          <p:nvPr>
            <p:ph type="body" idx="1" hasCustomPrompt="1"/>
          </p:nvPr>
        </p:nvSpPr>
        <p:spPr>
          <a:prstGeom prst="rect">
            <a:avLst/>
          </a:prstGeom>
        </p:spPr>
        <p:txBody>
          <a:bodyPr/>
          <a:lstStyle/>
          <a:p>
            <a:r>
              <a:rPr dirty="0"/>
              <a:t>Slide bullet text</a:t>
            </a:r>
          </a:p>
          <a:p>
            <a:pPr lvl="0"/>
            <a:endParaRPr dirty="0"/>
          </a:p>
          <a:p>
            <a:pPr lvl="2"/>
            <a:endParaRPr dirty="0"/>
          </a:p>
          <a:p>
            <a:pPr lvl="3"/>
            <a:endParaRPr dirty="0"/>
          </a:p>
          <a:p>
            <a:pPr lvl="4"/>
            <a:endParaRPr dirty="0"/>
          </a:p>
        </p:txBody>
      </p:sp>
      <p:sp>
        <p:nvSpPr>
          <p:cNvPr id="47" name="Slide Number"/>
          <p:cNvSpPr txBox="1">
            <a:spLocks noGrp="1"/>
          </p:cNvSpPr>
          <p:nvPr>
            <p:ph type="sldNum" sz="quarter" idx="2"/>
          </p:nvPr>
        </p:nvSpPr>
        <p:spPr>
          <a:xfrm>
            <a:off x="11974793" y="13031803"/>
            <a:ext cx="434413" cy="471924"/>
          </a:xfrm>
          <a:prstGeom prst="rect">
            <a:avLst/>
          </a:prstGeom>
        </p:spPr>
        <p:txBody>
          <a:bodyPr/>
          <a:lstStyle>
            <a:lvl1pPr>
              <a:defRPr>
                <a:solidFill>
                  <a:srgbClr val="FFFFFF"/>
                </a:solidFill>
              </a:defRPr>
            </a:lvl1pPr>
          </a:lstStyle>
          <a:p>
            <a:fld id="{86CB4B4D-7CA3-9044-876B-883B54F8677D}" type="slidenum">
              <a:rPr lang="en-US" smtClean="0"/>
              <a:pPr/>
              <a:t>‹#›</a:t>
            </a:fld>
            <a:endParaRPr lang="en-US" dirty="0"/>
          </a:p>
        </p:txBody>
      </p:sp>
      <p:pic>
        <p:nvPicPr>
          <p:cNvPr id="2" name="Google Shape;34;p4">
            <a:extLst>
              <a:ext uri="{FF2B5EF4-FFF2-40B4-BE49-F238E27FC236}">
                <a16:creationId xmlns:a16="http://schemas.microsoft.com/office/drawing/2014/main" id="{454FE0DA-7BBA-3163-AAA5-15EE6D71674D}"/>
              </a:ext>
            </a:extLst>
          </p:cNvPr>
          <p:cNvPicPr preferRelativeResize="0"/>
          <p:nvPr userDrawn="1"/>
        </p:nvPicPr>
        <p:blipFill>
          <a:blip r:embed="rId2">
            <a:alphaModFix/>
          </a:blip>
          <a:stretch>
            <a:fillRect/>
          </a:stretch>
        </p:blipFill>
        <p:spPr>
          <a:xfrm>
            <a:off x="1206500" y="13026928"/>
            <a:ext cx="4829865" cy="4767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54"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5"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2" name="Slide Subtitl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4" name="Hot-air balloons viewed from below against a blue sky"/>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5" name="Slide Title"/>
          <p:cNvSpPr txBox="1">
            <a:spLocks noGrp="1"/>
          </p:cNvSpPr>
          <p:nvPr>
            <p:ph type="title" hasCustomPrompt="1"/>
          </p:nvPr>
        </p:nvSpPr>
        <p:spPr>
          <a:xfrm>
            <a:off x="1206500" y="952500"/>
            <a:ext cx="9779000" cy="1435100"/>
          </a:xfrm>
          <a:prstGeom prst="rect">
            <a:avLst/>
          </a:prstGeom>
        </p:spPr>
        <p:txBody>
          <a:bodyPr/>
          <a:lstStyle>
            <a:lvl1pPr>
              <a:defRPr>
                <a:solidFill>
                  <a:schemeClr val="accent1">
                    <a:hueOff val="114395"/>
                    <a:lumOff val="-24975"/>
                  </a:schemeClr>
                </a:solidFill>
              </a:defRPr>
            </a:lvl1pPr>
          </a:lstStyle>
          <a:p>
            <a:r>
              <a:t>Slide Title</a:t>
            </a:r>
          </a:p>
        </p:txBody>
      </p:sp>
      <p:sp>
        <p:nvSpPr>
          <p:cNvPr id="66"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p:bg>
      <p:bgPr>
        <a:solidFill>
          <a:srgbClr val="00274C"/>
        </a:solidFill>
        <a:effectLst/>
      </p:bgPr>
    </p:bg>
    <p:spTree>
      <p:nvGrpSpPr>
        <p:cNvPr id="1" name=""/>
        <p:cNvGrpSpPr/>
        <p:nvPr/>
      </p:nvGrpSpPr>
      <p:grpSpPr>
        <a:xfrm>
          <a:off x="0" y="0"/>
          <a:ext cx="0" cy="0"/>
          <a:chOff x="0" y="0"/>
          <a:chExt cx="0" cy="0"/>
        </a:xfrm>
      </p:grpSpPr>
      <p:sp>
        <p:nvSpPr>
          <p:cNvPr id="73"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4" name="Slide Number"/>
          <p:cNvSpPr txBox="1">
            <a:spLocks noGrp="1"/>
          </p:cNvSpPr>
          <p:nvPr>
            <p:ph type="sldNum" sz="quarter" idx="2"/>
          </p:nvPr>
        </p:nvSpPr>
        <p:spPr>
          <a:xfrm>
            <a:off x="11968545" y="12987909"/>
            <a:ext cx="434414" cy="471924"/>
          </a:xfrm>
          <a:prstGeom prst="rect">
            <a:avLst/>
          </a:prstGeom>
        </p:spPr>
        <p:txBody>
          <a:bodyPr/>
          <a:lstStyle>
            <a:lvl1pPr>
              <a:defRPr sz="2400">
                <a:solidFill>
                  <a:srgbClr val="FFFFFF"/>
                </a:solidFill>
              </a:defRPr>
            </a:lvl1pPr>
          </a:lstStyle>
          <a:p>
            <a:fld id="{86CB4B4D-7CA3-9044-876B-883B54F8677D}" type="slidenum">
              <a:rPr lang="en-US" smtClean="0"/>
              <a:pPr/>
              <a:t>‹#›</a:t>
            </a:fld>
            <a:endParaRPr lang="en-US"/>
          </a:p>
        </p:txBody>
      </p:sp>
      <p:pic>
        <p:nvPicPr>
          <p:cNvPr id="2" name="Google Shape;25;p2">
            <a:extLst>
              <a:ext uri="{FF2B5EF4-FFF2-40B4-BE49-F238E27FC236}">
                <a16:creationId xmlns:a16="http://schemas.microsoft.com/office/drawing/2014/main" id="{0C369573-24F7-3ABA-98E1-94E0CBE11679}"/>
              </a:ext>
            </a:extLst>
          </p:cNvPr>
          <p:cNvPicPr preferRelativeResize="0"/>
          <p:nvPr userDrawn="1"/>
        </p:nvPicPr>
        <p:blipFill>
          <a:blip r:embed="rId2">
            <a:alphaModFix/>
          </a:blip>
          <a:stretch>
            <a:fillRect/>
          </a:stretch>
        </p:blipFill>
        <p:spPr>
          <a:xfrm>
            <a:off x="1201340" y="12687582"/>
            <a:ext cx="7970487" cy="78683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1" name="Slide Title"/>
          <p:cNvSpPr txBox="1">
            <a:spLocks noGrp="1"/>
          </p:cNvSpPr>
          <p:nvPr>
            <p:ph type="title" hasCustomPrompt="1"/>
          </p:nvPr>
        </p:nvSpPr>
        <p:spPr>
          <a:xfrm>
            <a:off x="1206500" y="952500"/>
            <a:ext cx="21971000" cy="1434949"/>
          </a:xfrm>
          <a:prstGeom prst="rect">
            <a:avLst/>
          </a:prstGeom>
        </p:spPr>
        <p:txBody>
          <a:bodyPr/>
          <a:lstStyle>
            <a:lvl1pPr>
              <a:defRPr>
                <a:solidFill>
                  <a:schemeClr val="accent1">
                    <a:hueOff val="114395"/>
                    <a:lumOff val="-24975"/>
                  </a:schemeClr>
                </a:solidFill>
              </a:defRPr>
            </a:lvl1pPr>
          </a:lstStyle>
          <a:p>
            <a:r>
              <a:t>Slide Title</a:t>
            </a:r>
          </a:p>
        </p:txBody>
      </p:sp>
      <p:sp>
        <p:nvSpPr>
          <p:cNvPr id="82"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3"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90" name="Agenda Title"/>
          <p:cNvSpPr txBox="1">
            <a:spLocks noGrp="1"/>
          </p:cNvSpPr>
          <p:nvPr>
            <p:ph type="title" hasCustomPrompt="1"/>
          </p:nvPr>
        </p:nvSpPr>
        <p:spPr>
          <a:xfrm>
            <a:off x="1206500" y="952500"/>
            <a:ext cx="21971000" cy="1435100"/>
          </a:xfrm>
          <a:prstGeom prst="rect">
            <a:avLst/>
          </a:prstGeom>
        </p:spPr>
        <p:txBody>
          <a:bodyPr/>
          <a:lstStyle>
            <a:lvl1pPr>
              <a:defRPr>
                <a:solidFill>
                  <a:schemeClr val="accent1">
                    <a:hueOff val="114395"/>
                    <a:lumOff val="-24975"/>
                  </a:schemeClr>
                </a:solidFill>
              </a:defRPr>
            </a:lvl1pPr>
          </a:lstStyle>
          <a:p>
            <a:r>
              <a:t>Agenda Title</a:t>
            </a:r>
          </a:p>
        </p:txBody>
      </p:sp>
      <p:sp>
        <p:nvSpPr>
          <p:cNvPr id="91" name="Agenda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3"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2765" y="12805654"/>
            <a:ext cx="24429530" cy="934779"/>
          </a:xfrm>
          <a:prstGeom prst="rect">
            <a:avLst/>
          </a:prstGeom>
          <a:solidFill>
            <a:srgbClr val="00274C"/>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 name="Rectangle"/>
          <p:cNvSpPr/>
          <p:nvPr/>
        </p:nvSpPr>
        <p:spPr>
          <a:xfrm>
            <a:off x="-22765" y="-84789"/>
            <a:ext cx="24429530" cy="3396688"/>
          </a:xfrm>
          <a:prstGeom prst="rect">
            <a:avLst/>
          </a:prstGeom>
          <a:solidFill>
            <a:srgbClr val="00274C"/>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5"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6" name="Slide Number"/>
          <p:cNvSpPr txBox="1">
            <a:spLocks noGrp="1"/>
          </p:cNvSpPr>
          <p:nvPr>
            <p:ph type="sldNum" sz="quarter" idx="2"/>
          </p:nvPr>
        </p:nvSpPr>
        <p:spPr>
          <a:xfrm>
            <a:off x="11974793" y="13031803"/>
            <a:ext cx="434413" cy="471924"/>
          </a:xfrm>
          <a:prstGeom prst="rect">
            <a:avLst/>
          </a:prstGeom>
          <a:ln w="12700">
            <a:miter lim="400000"/>
          </a:ln>
        </p:spPr>
        <p:txBody>
          <a:bodyPr wrap="none" lIns="50800" tIns="50800" rIns="50800" bIns="50800" anchor="b">
            <a:spAutoFit/>
          </a:bodyPr>
          <a:lstStyle>
            <a:lvl1pPr defTabSz="584200">
              <a:defRPr>
                <a:solidFill>
                  <a:srgbClr val="FFFFFF"/>
                </a:solidFill>
              </a:defRPr>
            </a:lvl1pPr>
          </a:lstStyle>
          <a:p>
            <a:fld id="{86CB4B4D-7CA3-9044-876B-883B54F8677D}" type="slidenum">
              <a:rPr lang="en-US" smtClean="0"/>
              <a:pPr/>
              <a:t>‹#›</a:t>
            </a:fld>
            <a:endParaRPr lang="en-US" dirty="0"/>
          </a:p>
        </p:txBody>
      </p:sp>
      <p:pic>
        <p:nvPicPr>
          <p:cNvPr id="8" name="Google Shape;34;p4">
            <a:extLst>
              <a:ext uri="{FF2B5EF4-FFF2-40B4-BE49-F238E27FC236}">
                <a16:creationId xmlns:a16="http://schemas.microsoft.com/office/drawing/2014/main" id="{8B1A85E1-0700-FB89-2B45-A2FE8049B8B6}"/>
              </a:ext>
            </a:extLst>
          </p:cNvPr>
          <p:cNvPicPr preferRelativeResize="0"/>
          <p:nvPr userDrawn="1"/>
        </p:nvPicPr>
        <p:blipFill>
          <a:blip r:embed="rId17">
            <a:alphaModFix/>
          </a:blip>
          <a:stretch>
            <a:fillRect/>
          </a:stretch>
        </p:blipFill>
        <p:spPr>
          <a:xfrm>
            <a:off x="1206500" y="13026928"/>
            <a:ext cx="4829865" cy="476799"/>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5.xml"/><Relationship Id="rId11" Type="http://schemas.openxmlformats.org/officeDocument/2006/relationships/image" Target="../media/image17.png"/><Relationship Id="rId10" Type="http://schemas.openxmlformats.org/officeDocument/2006/relationships/image" Target="../media/image15.png"/><Relationship Id="rId4" Type="http://schemas.microsoft.com/office/2018/10/relationships/comments" Target="../comments/modernComment_10D_0.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10.emf"/><Relationship Id="rId5" Type="http://schemas.openxmlformats.org/officeDocument/2006/relationships/image" Target="../media/image9.emf"/><Relationship Id="rId4" Type="http://schemas.microsoft.com/office/2018/10/relationships/comments" Target="../comments/modernComment_10E_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2.emf"/><Relationship Id="rId5" Type="http://schemas.openxmlformats.org/officeDocument/2006/relationships/image" Target="../media/image11.emf"/><Relationship Id="rId4" Type="http://schemas.microsoft.com/office/2018/10/relationships/comments" Target="../comments/modernComment_110_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3.emf"/><Relationship Id="rId4" Type="http://schemas.microsoft.com/office/2018/10/relationships/comments" Target="../comments/modernComment_111_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17_0.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2.tif"/><Relationship Id="rId4" Type="http://schemas.microsoft.com/office/2018/10/relationships/comments" Target="../comments/modernComment_103_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34_3B0F2826.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microsoft.com/office/2018/10/relationships/comments" Target="../comments/modernComment_135_2B9F0859.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nskh/automatic-safety-proofs/" TargetMode="External"/><Relationship Id="rId3" Type="http://schemas.openxmlformats.org/officeDocument/2006/relationships/notesSlide" Target="../notesSlides/notesSlide29.xml"/><Relationship Id="rId7" Type="http://schemas.openxmlformats.org/officeDocument/2006/relationships/image" Target="../media/image44.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43.png"/><Relationship Id="rId5" Type="http://schemas.openxmlformats.org/officeDocument/2006/relationships/image" Target="../media/image24.png"/><Relationship Id="rId10" Type="http://schemas.openxmlformats.org/officeDocument/2006/relationships/image" Target="../media/image46.png"/><Relationship Id="rId4" Type="http://schemas.microsoft.com/office/2018/10/relationships/comments" Target="../comments/modernComment_118_0.xml"/><Relationship Id="rId9"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30.xml"/><Relationship Id="rId7" Type="http://schemas.openxmlformats.org/officeDocument/2006/relationships/image" Target="../media/image320.png"/><Relationship Id="rId2" Type="http://schemas.openxmlformats.org/officeDocument/2006/relationships/slideLayout" Target="../slideLayouts/slideLayout4.xml"/><Relationship Id="rId1" Type="http://schemas.openxmlformats.org/officeDocument/2006/relationships/tags" Target="../tags/tag10.xml"/><Relationship Id="rId4" Type="http://schemas.microsoft.com/office/2018/10/relationships/comments" Target="../comments/modernComment_10C_3C32242D.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19_0.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microsoft.com/office/2018/10/relationships/comments" Target="../comments/modernComment_122_2968DD2B.xm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20_F41318B3.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32_1F919818.xm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53.emf"/><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microsoft.com/office/2018/10/relationships/comments" Target="../comments/modernComment_133_A75CCCA6.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0.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81.png"/><Relationship Id="rId5" Type="http://schemas.openxmlformats.org/officeDocument/2006/relationships/image" Target="../media/image200.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24.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emf"/><Relationship Id="rId4" Type="http://schemas.microsoft.com/office/2018/10/relationships/comments" Target="../comments/modernComment_125_FBF3CD5A.xml"/></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3.xml"/><Relationship Id="rId10" Type="http://schemas.openxmlformats.org/officeDocument/2006/relationships/image" Target="../media/image11.png"/><Relationship Id="rId4" Type="http://schemas.microsoft.com/office/2018/10/relationships/comments" Target="../comments/modernComment_126_E2833C8D.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6.emf"/><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2.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Automating Geometric Proofs of Collision Avoidance via Active Corners"/>
          <p:cNvSpPr txBox="1">
            <a:spLocks noGrp="1"/>
          </p:cNvSpPr>
          <p:nvPr>
            <p:ph type="ctrTitle"/>
          </p:nvPr>
        </p:nvSpPr>
        <p:spPr>
          <a:prstGeom prst="rect">
            <a:avLst/>
          </a:prstGeom>
        </p:spPr>
        <p:txBody>
          <a:bodyPr>
            <a:normAutofit/>
          </a:bodyPr>
          <a:lstStyle>
            <a:lvl1pPr defTabSz="2365188">
              <a:defRPr sz="11252" spc="-225"/>
            </a:lvl1pPr>
          </a:lstStyle>
          <a:p>
            <a:r>
              <a:rPr lang="en-US" dirty="0"/>
              <a:t>Towards a Formalization of the Active Corner Method for Collision Avoidance in PVS</a:t>
            </a:r>
            <a:endParaRPr dirty="0"/>
          </a:p>
        </p:txBody>
      </p:sp>
      <p:sp>
        <p:nvSpPr>
          <p:cNvPr id="165" name="Nishant Kheterpal, Elanor Tang, Jean-Baptiste Jeannin"/>
          <p:cNvSpPr txBox="1">
            <a:spLocks noGrp="1"/>
          </p:cNvSpPr>
          <p:nvPr>
            <p:ph type="subTitle" sz="quarter" idx="1"/>
          </p:nvPr>
        </p:nvSpPr>
        <p:spPr>
          <a:prstGeom prst="rect">
            <a:avLst/>
          </a:prstGeom>
        </p:spPr>
        <p:txBody>
          <a:bodyPr/>
          <a:lstStyle/>
          <a:p>
            <a:r>
              <a:rPr u="sng" dirty="0">
                <a:solidFill>
                  <a:srgbClr val="FFD002"/>
                </a:solidFill>
              </a:rPr>
              <a:t>Nishant </a:t>
            </a:r>
            <a:r>
              <a:rPr u="sng" dirty="0" err="1">
                <a:solidFill>
                  <a:srgbClr val="FFD002"/>
                </a:solidFill>
              </a:rPr>
              <a:t>Kheterpa</a:t>
            </a:r>
            <a:r>
              <a:rPr lang="en-US" u="sng" dirty="0" err="1">
                <a:solidFill>
                  <a:srgbClr val="FFD002"/>
                </a:solidFill>
              </a:rPr>
              <a:t>l</a:t>
            </a:r>
            <a:r>
              <a:rPr lang="en-US" dirty="0">
                <a:solidFill>
                  <a:srgbClr val="FFD002"/>
                </a:solidFill>
              </a:rPr>
              <a:t> and</a:t>
            </a:r>
            <a:r>
              <a:rPr dirty="0">
                <a:solidFill>
                  <a:srgbClr val="FFD002"/>
                </a:solidFill>
              </a:rPr>
              <a:t> Jean-Baptiste </a:t>
            </a:r>
            <a:r>
              <a:rPr dirty="0" err="1">
                <a:solidFill>
                  <a:srgbClr val="FFD002"/>
                </a:solidFill>
              </a:rPr>
              <a:t>Jeannin</a:t>
            </a:r>
            <a:endParaRPr dirty="0">
              <a:solidFill>
                <a:srgbClr val="FFD002"/>
              </a:solidFill>
            </a:endParaRPr>
          </a:p>
        </p:txBody>
      </p:sp>
    </p:spTree>
  </p:cSld>
  <p:clrMapOvr>
    <a:masterClrMapping/>
  </p:clrMapOvr>
  <mc:AlternateContent xmlns:mc="http://schemas.openxmlformats.org/markup-compatibility/2006" xmlns:p159="http://schemas.microsoft.com/office/powerpoint/2015/09/main">
    <mc:Choice Requires="p159">
      <p:transition advTm="22410">
        <p159:morph option="byObject"/>
      </p:transition>
    </mc:Choice>
    <mc:Fallback xmlns="">
      <p:transition advTm="2241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Algorithm"/>
          <p:cNvSpPr txBox="1">
            <a:spLocks noGrp="1"/>
          </p:cNvSpPr>
          <p:nvPr>
            <p:ph type="title"/>
          </p:nvPr>
        </p:nvSpPr>
        <p:spPr>
          <a:prstGeom prst="rect">
            <a:avLst/>
          </a:prstGeom>
        </p:spPr>
        <p:txBody>
          <a:bodyPr/>
          <a:lstStyle/>
          <a:p>
            <a:r>
              <a:t>Algorithm</a:t>
            </a:r>
          </a:p>
        </p:txBody>
      </p:sp>
      <p:sp>
        <p:nvSpPr>
          <p:cNvPr id="254" name="Overview"/>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Overview</a:t>
            </a:r>
          </a:p>
        </p:txBody>
      </p:sp>
      <mc:AlternateContent xmlns:mc="http://schemas.openxmlformats.org/markup-compatibility/2006" xmlns:a14="http://schemas.microsoft.com/office/drawing/2010/main">
        <mc:Choice Requires="a14">
          <p:sp>
            <p:nvSpPr>
              <p:cNvPr id="255" name="Given a convex polygon translating on a known piecewise trajectory…"/>
              <p:cNvSpPr txBox="1">
                <a:spLocks noGrp="1"/>
              </p:cNvSpPr>
              <p:nvPr>
                <p:ph type="body" sz="half" idx="1"/>
              </p:nvPr>
            </p:nvSpPr>
            <p:spPr>
              <a:xfrm>
                <a:off x="1206500" y="4248504"/>
                <a:ext cx="12202141" cy="8256012"/>
              </a:xfrm>
              <a:prstGeom prst="rect">
                <a:avLst/>
              </a:prstGeom>
            </p:spPr>
            <p:txBody>
              <a:bodyPr>
                <a:normAutofit/>
              </a:bodyPr>
              <a:lstStyle/>
              <a:p>
                <a:pPr marL="609600" indent="-609600">
                  <a:defRPr sz="4200"/>
                </a:pPr>
                <a:r>
                  <a:rPr lang="en-US" dirty="0"/>
                  <a:t>Given a convex polygon translating on a </a:t>
                </a:r>
                <a:r>
                  <a:rPr lang="en-US" i="1" dirty="0"/>
                  <a:t>known </a:t>
                </a:r>
                <a:r>
                  <a:rPr lang="en-US" dirty="0"/>
                  <a:t>piecewise trajectory </a:t>
                </a:r>
                <a14:m>
                  <m:oMath xmlns:m="http://schemas.openxmlformats.org/officeDocument/2006/math">
                    <m:r>
                      <a:rPr lang="en-US" sz="5350" i="1">
                        <a:solidFill>
                          <a:srgbClr val="000000"/>
                        </a:solidFill>
                        <a:latin typeface="Cambria Math" panose="02040503050406030204" pitchFamily="18" charset="0"/>
                      </a:rPr>
                      <m:t>𝒯</m:t>
                    </m:r>
                  </m:oMath>
                </a14:m>
                <a:endParaRPr lang="en-US" dirty="0"/>
              </a:p>
              <a:p>
                <a:pPr>
                  <a:defRPr sz="4200"/>
                </a:pPr>
                <a:r>
                  <a:rPr lang="en-US" sz="4200" dirty="0"/>
                  <a:t> </a:t>
                </a:r>
                <a14:m>
                  <m:oMath xmlns:m="http://schemas.openxmlformats.org/officeDocument/2006/math">
                    <m:r>
                      <a:rPr lang="en-US" sz="4400" i="1">
                        <a:latin typeface="Cambria Math" panose="02040503050406030204" pitchFamily="18" charset="0"/>
                      </a:rPr>
                      <m:t>𝒯</m:t>
                    </m:r>
                    <m:r>
                      <a:rPr lang="en-US" sz="4400" i="1">
                        <a:latin typeface="Cambria Math" panose="02040503050406030204" pitchFamily="18" charset="0"/>
                      </a:rPr>
                      <m:t> </m:t>
                    </m:r>
                    <m:r>
                      <a:rPr lang="en-US" sz="4200" i="1" smtClean="0">
                        <a:latin typeface="Cambria Math" panose="02040503050406030204" pitchFamily="18" charset="0"/>
                      </a:rPr>
                      <m:t>=</m:t>
                    </m:r>
                    <m:d>
                      <m:dPr>
                        <m:begChr m:val="{"/>
                        <m:endChr m:val=""/>
                        <m:ctrlPr>
                          <a:rPr lang="en-US" sz="4200" i="1" smtClean="0">
                            <a:latin typeface="Cambria Math" panose="02040503050406030204" pitchFamily="18" charset="0"/>
                          </a:rPr>
                        </m:ctrlPr>
                      </m:dPr>
                      <m:e>
                        <m:eqArr>
                          <m:eqArrPr>
                            <m:ctrlPr>
                              <a:rPr lang="en-US" sz="4200" i="1" smtClean="0">
                                <a:latin typeface="Cambria Math" panose="02040503050406030204" pitchFamily="18" charset="0"/>
                              </a:rPr>
                            </m:ctrlPr>
                          </m:eqArrPr>
                          <m:e>
                            <m:r>
                              <a:rPr lang="en-US" sz="4200" b="0" i="1" smtClean="0">
                                <a:latin typeface="Cambria Math" panose="02040503050406030204" pitchFamily="18" charset="0"/>
                              </a:rPr>
                              <m:t>𝑦</m:t>
                            </m:r>
                            <m:r>
                              <a:rPr lang="en-US" sz="4200" b="0" i="1" smtClean="0">
                                <a:latin typeface="Cambria Math" panose="02040503050406030204" pitchFamily="18" charset="0"/>
                              </a:rPr>
                              <m:t>=−2</m:t>
                            </m:r>
                            <m:r>
                              <a:rPr lang="en-US" sz="4200" b="0" i="1" smtClean="0">
                                <a:latin typeface="Cambria Math" panose="02040503050406030204" pitchFamily="18" charset="0"/>
                              </a:rPr>
                              <m:t>𝑥</m:t>
                            </m:r>
                            <m:r>
                              <a:rPr lang="en-US" sz="4200" i="1" smtClean="0">
                                <a:latin typeface="Cambria Math" panose="02040503050406030204" pitchFamily="18" charset="0"/>
                              </a:rPr>
                              <m:t>,  </m:t>
                            </m:r>
                            <m:r>
                              <a:rPr lang="en-US" sz="4200" b="0" i="1" smtClean="0">
                                <a:latin typeface="Cambria Math" panose="02040503050406030204" pitchFamily="18" charset="0"/>
                              </a:rPr>
                              <m:t>𝑥</m:t>
                            </m:r>
                            <m:r>
                              <a:rPr lang="en-US" sz="4200" b="0" i="1" smtClean="0">
                                <a:latin typeface="Cambria Math" panose="02040503050406030204" pitchFamily="18" charset="0"/>
                              </a:rPr>
                              <m:t>∈[0, 5]</m:t>
                            </m:r>
                          </m:e>
                          <m:e>
                            <m:r>
                              <a:rPr lang="en-US" sz="4200" i="1" smtClean="0">
                                <a:latin typeface="Cambria Math" panose="02040503050406030204" pitchFamily="18" charset="0"/>
                              </a:rPr>
                              <m:t>&amp;</m:t>
                            </m:r>
                            <m:r>
                              <a:rPr lang="en-US" sz="4200" b="0" i="1" smtClean="0">
                                <a:latin typeface="Cambria Math" panose="02040503050406030204" pitchFamily="18" charset="0"/>
                              </a:rPr>
                              <m:t>𝑦</m:t>
                            </m:r>
                            <m:r>
                              <a:rPr lang="en-US" sz="4200" b="0" i="1" smtClean="0">
                                <a:latin typeface="Cambria Math" panose="02040503050406030204" pitchFamily="18" charset="0"/>
                              </a:rPr>
                              <m:t>=</m:t>
                            </m:r>
                            <m:r>
                              <a:rPr lang="en-US" sz="4200" b="0" i="1" smtClean="0">
                                <a:latin typeface="Cambria Math" panose="02040503050406030204" pitchFamily="18" charset="0"/>
                              </a:rPr>
                              <m:t>𝑥</m:t>
                            </m:r>
                            <m:r>
                              <a:rPr lang="en-US" sz="4200" b="0" i="1" smtClean="0">
                                <a:latin typeface="Cambria Math" panose="02040503050406030204" pitchFamily="18" charset="0"/>
                              </a:rPr>
                              <m:t>−15,  </m:t>
                            </m:r>
                            <m:r>
                              <a:rPr lang="en-US" sz="4200" b="0" i="1" smtClean="0">
                                <a:latin typeface="Cambria Math" panose="02040503050406030204" pitchFamily="18" charset="0"/>
                              </a:rPr>
                              <m:t>𝑥</m:t>
                            </m:r>
                            <m:r>
                              <a:rPr lang="en-US" sz="4200" b="0" i="1" smtClean="0">
                                <a:latin typeface="Cambria Math" panose="02040503050406030204" pitchFamily="18" charset="0"/>
                              </a:rPr>
                              <m:t>∈[5, ∞)</m:t>
                            </m:r>
                          </m:e>
                        </m:eqArr>
                      </m:e>
                    </m:d>
                  </m:oMath>
                </a14:m>
                <a:endParaRPr lang="ar-AE" dirty="0"/>
              </a:p>
              <a:p>
                <a:pPr marL="609600" indent="-609600">
                  <a:defRPr sz="3600"/>
                </a:pPr>
                <a:r>
                  <a:rPr lang="ar-AE" sz="4400" dirty="0">
                    <a:solidFill>
                      <a:srgbClr val="000000"/>
                    </a:solidFill>
                  </a:rPr>
                  <a:t> </a:t>
                </a:r>
                <a14:m>
                  <m:oMath xmlns:m="http://schemas.openxmlformats.org/officeDocument/2006/math">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r>
                      <a:rPr lang="ar-AE" sz="4400" i="1">
                        <a:solidFill>
                          <a:srgbClr val="000000"/>
                        </a:solidFill>
                        <a:latin typeface="Cambria Math" panose="02040503050406030204" pitchFamily="18" charset="0"/>
                      </a:rPr>
                      <m:t>𝒯</m:t>
                    </m:r>
                    <m:r>
                      <a:rPr lang="ar-AE" sz="4400" i="1">
                        <a:solidFill>
                          <a:srgbClr val="000000"/>
                        </a:solidFill>
                        <a:latin typeface="Cambria Math" panose="02040503050406030204" pitchFamily="18" charset="0"/>
                      </a:rPr>
                      <m:t>,</m:t>
                    </m:r>
                    <m:d>
                      <m:dPr>
                        <m:ctrlPr>
                          <a:rPr lang="ar-AE" sz="4400" i="1">
                            <a:solidFill>
                              <a:srgbClr val="000000"/>
                            </a:solidFill>
                            <a:latin typeface="Cambria Math" panose="02040503050406030204" pitchFamily="18" charset="0"/>
                          </a:rPr>
                        </m:ctrlPr>
                      </m:dPr>
                      <m:e>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𝑤</m:t>
                        </m:r>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h</m:t>
                        </m:r>
                      </m:e>
                    </m:d>
                  </m:oMath>
                </a14:m>
                <a:endParaRPr lang="ar-AE" dirty="0"/>
              </a:p>
              <a:p>
                <a:pPr marL="609600" indent="-609600">
                  <a:defRPr sz="4200"/>
                </a:pPr>
                <a:r>
                  <a:rPr lang="en-US" dirty="0"/>
                  <a:t>Automatically construct a quantifier-free, geometric representation of the unsafe region</a:t>
                </a:r>
                <a:endParaRPr dirty="0"/>
              </a:p>
            </p:txBody>
          </p:sp>
        </mc:Choice>
        <mc:Fallback xmlns="">
          <p:sp>
            <p:nvSpPr>
              <p:cNvPr id="255" name="Given a convex polygon translating on a known piecewise trajectory…"/>
              <p:cNvSpPr txBox="1">
                <a:spLocks noGrp="1" noRot="1" noChangeAspect="1" noMove="1" noResize="1" noEditPoints="1" noAdjustHandles="1" noChangeArrowheads="1" noChangeShapeType="1" noTextEdit="1"/>
              </p:cNvSpPr>
              <p:nvPr>
                <p:ph type="body" sz="half" idx="1"/>
              </p:nvPr>
            </p:nvSpPr>
            <p:spPr>
              <a:xfrm>
                <a:off x="1206500" y="4248504"/>
                <a:ext cx="12202141" cy="8256012"/>
              </a:xfrm>
              <a:prstGeom prst="rect">
                <a:avLst/>
              </a:prstGeom>
              <a:blipFill>
                <a:blip r:embed="rId7"/>
                <a:stretch>
                  <a:fillRect l="-5515" t="-17665" r="-2706"/>
                </a:stretch>
              </a:blipFill>
            </p:spPr>
            <p:txBody>
              <a:bodyPr/>
              <a:lstStyle/>
              <a:p>
                <a:r>
                  <a:rPr lang="en-US">
                    <a:noFill/>
                  </a:rPr>
                  <a:t> </a:t>
                </a:r>
              </a:p>
            </p:txBody>
          </p:sp>
        </mc:Fallback>
      </mc:AlternateContent>
      <p:pic>
        <p:nvPicPr>
          <p:cNvPr id="256" name="simple-safe-region-example.pdf"/>
          <p:cNvPicPr>
            <a:picLocks noChangeAspect="1"/>
          </p:cNvPicPr>
          <p:nvPr/>
        </p:nvPicPr>
        <p:blipFill>
          <a:blip r:embed="rId8">
            <a:extLst>
              <a:ext uri="{28A0092B-C50C-407E-A947-70E740481C1C}">
                <a14:useLocalDpi xmlns:a14="http://schemas.microsoft.com/office/drawing/2010/main" val="0"/>
              </a:ext>
            </a:extLst>
          </a:blip>
          <a:srcRect t="51" b="51"/>
          <a:stretch/>
        </p:blipFill>
        <p:spPr>
          <a:xfrm>
            <a:off x="14103939" y="3412178"/>
            <a:ext cx="9264265" cy="6470125"/>
          </a:xfrm>
          <a:prstGeom prst="rect">
            <a:avLst/>
          </a:prstGeom>
          <a:ln w="12700">
            <a:miter lim="400000"/>
          </a:ln>
        </p:spPr>
      </p:pic>
      <p:sp>
        <p:nvSpPr>
          <p:cNvPr id="257"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260" name="Group"/>
          <p:cNvGrpSpPr/>
          <p:nvPr/>
        </p:nvGrpSpPr>
        <p:grpSpPr>
          <a:xfrm>
            <a:off x="1860275" y="10557606"/>
            <a:ext cx="21453364" cy="539242"/>
            <a:chOff x="0" y="-633"/>
            <a:chExt cx="21453362" cy="539241"/>
          </a:xfrm>
        </p:grpSpPr>
        <mc:AlternateContent xmlns:mc="http://schemas.openxmlformats.org/markup-compatibility/2006" xmlns:a14="http://schemas.microsoft.com/office/drawing/2010/main">
          <mc:Choice Requires="a14">
            <p:sp>
              <p:nvSpPr>
                <p:cNvPr id="258" name="Equation"/>
                <p:cNvSpPr txBox="1"/>
                <p:nvPr/>
              </p:nvSpPr>
              <p:spPr>
                <a:xfrm>
                  <a:off x="0" y="0"/>
                  <a:ext cx="12559911" cy="53860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3500" i="1" smtClean="0">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≤5+</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oMath>
                    </m:oMathPara>
                  </a14:m>
                  <a:endParaRPr lang="ar-AE" sz="3500" dirty="0">
                    <a:solidFill>
                      <a:srgbClr val="000000"/>
                    </a:solidFill>
                  </a:endParaRPr>
                </a:p>
              </p:txBody>
            </p:sp>
          </mc:Choice>
          <mc:Fallback xmlns="">
            <p:sp>
              <p:nvSpPr>
                <p:cNvPr id="258" name="Equation"/>
                <p:cNvSpPr txBox="1">
                  <a:spLocks noRot="1" noChangeAspect="1" noMove="1" noResize="1" noEditPoints="1" noAdjustHandles="1" noChangeArrowheads="1" noChangeShapeType="1" noTextEdit="1"/>
                </p:cNvSpPr>
                <p:nvPr/>
              </p:nvSpPr>
              <p:spPr>
                <a:xfrm>
                  <a:off x="0" y="0"/>
                  <a:ext cx="12559911" cy="538608"/>
                </a:xfrm>
                <a:prstGeom prst="rect">
                  <a:avLst/>
                </a:prstGeom>
                <a:blipFill>
                  <a:blip r:embed="rId9"/>
                  <a:stretch>
                    <a:fillRect l="-707" t="-25581" r="-2121" b="-4883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Equation"/>
                <p:cNvSpPr txBox="1"/>
                <p:nvPr/>
              </p:nvSpPr>
              <p:spPr>
                <a:xfrm>
                  <a:off x="12397614" y="-633"/>
                  <a:ext cx="9055748" cy="53860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3500" i="1" smtClean="0">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≥−10−</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 ⋁</m:t>
                        </m:r>
                      </m:oMath>
                    </m:oMathPara>
                  </a14:m>
                  <a:endParaRPr lang="ar-AE" sz="3500" dirty="0">
                    <a:solidFill>
                      <a:srgbClr val="000000"/>
                    </a:solidFill>
                  </a:endParaRPr>
                </a:p>
              </p:txBody>
            </p:sp>
          </mc:Choice>
          <mc:Fallback xmlns="">
            <p:sp>
              <p:nvSpPr>
                <p:cNvPr id="259" name="Equation"/>
                <p:cNvSpPr txBox="1">
                  <a:spLocks noRot="1" noChangeAspect="1" noMove="1" noResize="1" noEditPoints="1" noAdjustHandles="1" noChangeArrowheads="1" noChangeShapeType="1" noTextEdit="1"/>
                </p:cNvSpPr>
                <p:nvPr/>
              </p:nvSpPr>
              <p:spPr>
                <a:xfrm>
                  <a:off x="12397614" y="-633"/>
                  <a:ext cx="9055748" cy="538608"/>
                </a:xfrm>
                <a:prstGeom prst="rect">
                  <a:avLst/>
                </a:prstGeom>
                <a:blipFill>
                  <a:blip r:embed="rId10"/>
                  <a:stretch>
                    <a:fillRect l="-280" t="-25581" r="-3221" b="-48837"/>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1" name="Equation"/>
              <p:cNvSpPr txBox="1"/>
              <p:nvPr/>
            </p:nvSpPr>
            <p:spPr>
              <a:xfrm>
                <a:off x="1839981" y="11220261"/>
                <a:ext cx="16827684" cy="53860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3500" i="1" smtClean="0">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≥5−</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≥−10−</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−15)∧(</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−15))</m:t>
                      </m:r>
                    </m:oMath>
                  </m:oMathPara>
                </a14:m>
                <a:endParaRPr lang="ar-AE" sz="3500" dirty="0">
                  <a:solidFill>
                    <a:srgbClr val="000000"/>
                  </a:solidFill>
                </a:endParaRPr>
              </a:p>
            </p:txBody>
          </p:sp>
        </mc:Choice>
        <mc:Fallback xmlns="">
          <p:sp>
            <p:nvSpPr>
              <p:cNvPr id="261" name="Equation"/>
              <p:cNvSpPr txBox="1">
                <a:spLocks noRot="1" noChangeAspect="1" noMove="1" noResize="1" noEditPoints="1" noAdjustHandles="1" noChangeArrowheads="1" noChangeShapeType="1" noTextEdit="1"/>
              </p:cNvSpPr>
              <p:nvPr/>
            </p:nvSpPr>
            <p:spPr>
              <a:xfrm>
                <a:off x="1839981" y="11220261"/>
                <a:ext cx="16827684" cy="538609"/>
              </a:xfrm>
              <a:prstGeom prst="rect">
                <a:avLst/>
              </a:prstGeom>
              <a:blipFill>
                <a:blip r:embed="rId11"/>
                <a:stretch>
                  <a:fillRect l="-377" t="-25581" r="-1508" b="-48837"/>
                </a:stretch>
              </a:blipFill>
              <a:ln w="12700">
                <a:miter lim="400000"/>
              </a:ln>
            </p:spPr>
            <p:txBody>
              <a:bodyPr/>
              <a:lstStyle/>
              <a:p>
                <a:r>
                  <a:rPr lang="en-US">
                    <a:noFill/>
                  </a:rPr>
                  <a:t> </a:t>
                </a:r>
              </a:p>
            </p:txBody>
          </p:sp>
        </mc:Fallback>
      </mc:AlternateContent>
      <p:grpSp>
        <p:nvGrpSpPr>
          <p:cNvPr id="269" name="Group"/>
          <p:cNvGrpSpPr/>
          <p:nvPr/>
        </p:nvGrpSpPr>
        <p:grpSpPr>
          <a:xfrm>
            <a:off x="15153279" y="5328683"/>
            <a:ext cx="3160639" cy="4197710"/>
            <a:chOff x="14263" y="0"/>
            <a:chExt cx="3171068" cy="4232012"/>
          </a:xfrm>
        </p:grpSpPr>
        <p:sp>
          <p:nvSpPr>
            <p:cNvPr id="263" name="Line"/>
            <p:cNvSpPr/>
            <p:nvPr/>
          </p:nvSpPr>
          <p:spPr>
            <a:xfrm flipV="1">
              <a:off x="14989" y="4347"/>
              <a:ext cx="1" cy="684365"/>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4" name="Line"/>
            <p:cNvSpPr/>
            <p:nvPr/>
          </p:nvSpPr>
          <p:spPr>
            <a:xfrm flipH="1" flipV="1">
              <a:off x="15716" y="689437"/>
              <a:ext cx="1765716" cy="3531984"/>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5" name="Line"/>
            <p:cNvSpPr/>
            <p:nvPr/>
          </p:nvSpPr>
          <p:spPr>
            <a:xfrm flipH="1" flipV="1">
              <a:off x="1419066" y="5678"/>
              <a:ext cx="1765716" cy="3531983"/>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6" name="Line"/>
            <p:cNvSpPr/>
            <p:nvPr/>
          </p:nvSpPr>
          <p:spPr>
            <a:xfrm flipV="1">
              <a:off x="3183639" y="3534946"/>
              <a:ext cx="1" cy="697066"/>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7" name="Line"/>
            <p:cNvSpPr/>
            <p:nvPr/>
          </p:nvSpPr>
          <p:spPr>
            <a:xfrm flipH="1">
              <a:off x="1771650" y="4218482"/>
              <a:ext cx="1413681"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8" name="Line"/>
            <p:cNvSpPr/>
            <p:nvPr/>
          </p:nvSpPr>
          <p:spPr>
            <a:xfrm flipH="1">
              <a:off x="14263" y="0"/>
              <a:ext cx="1412117" cy="362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grpSp>
      <p:grpSp>
        <p:nvGrpSpPr>
          <p:cNvPr id="274" name="Group"/>
          <p:cNvGrpSpPr/>
          <p:nvPr/>
        </p:nvGrpSpPr>
        <p:grpSpPr>
          <a:xfrm>
            <a:off x="16904886" y="3957149"/>
            <a:ext cx="5892330" cy="5569243"/>
            <a:chOff x="-27444" y="61169"/>
            <a:chExt cx="5892328" cy="5569241"/>
          </a:xfrm>
        </p:grpSpPr>
        <p:sp>
          <p:nvSpPr>
            <p:cNvPr id="270" name="Line"/>
            <p:cNvSpPr/>
            <p:nvPr/>
          </p:nvSpPr>
          <p:spPr>
            <a:xfrm flipV="1">
              <a:off x="-20154" y="61169"/>
              <a:ext cx="4854129" cy="4865759"/>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1" name="Line"/>
            <p:cNvSpPr/>
            <p:nvPr/>
          </p:nvSpPr>
          <p:spPr>
            <a:xfrm flipV="1">
              <a:off x="1391013" y="1151170"/>
              <a:ext cx="4473871" cy="4479240"/>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dirty="0"/>
            </a:p>
          </p:txBody>
        </p:sp>
        <p:sp>
          <p:nvSpPr>
            <p:cNvPr id="272" name="Line"/>
            <p:cNvSpPr/>
            <p:nvPr/>
          </p:nvSpPr>
          <p:spPr>
            <a:xfrm flipV="1">
              <a:off x="0" y="5619684"/>
              <a:ext cx="1378215" cy="468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dirty="0"/>
            </a:p>
          </p:txBody>
        </p:sp>
        <p:sp>
          <p:nvSpPr>
            <p:cNvPr id="273" name="Line"/>
            <p:cNvSpPr/>
            <p:nvPr/>
          </p:nvSpPr>
          <p:spPr>
            <a:xfrm flipH="1">
              <a:off x="-27444" y="4916563"/>
              <a:ext cx="9750" cy="687008"/>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dirty="0"/>
            </a:p>
          </p:txBody>
        </p:sp>
      </p:grpSp>
      <p:sp>
        <p:nvSpPr>
          <p:cNvPr id="4" name="TextBox 3">
            <a:extLst>
              <a:ext uri="{FF2B5EF4-FFF2-40B4-BE49-F238E27FC236}">
                <a16:creationId xmlns:a16="http://schemas.microsoft.com/office/drawing/2014/main" id="{8017496E-685F-FCA1-F781-4D3FAFB7C997}"/>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67829">
        <p159:morph option="byObject"/>
      </p:transition>
    </mc:Choice>
    <mc:Fallback xmlns="">
      <p:transition advTm="6782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55">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6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iterate>
                                    <p:tmAbs val="0"/>
                                  </p:iterate>
                                  <p:childTnLst>
                                    <p:set>
                                      <p:cBhvr>
                                        <p:cTn id="27" fill="hold">
                                          <p:stCondLst>
                                            <p:cond delay="0"/>
                                          </p:stCondLst>
                                        </p:cTn>
                                        <p:tgtEl>
                                          <p:spTgt spid="26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6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iterate>
                                    <p:tmAbs val="0"/>
                                  </p:iterate>
                                  <p:childTnLst>
                                    <p:set>
                                      <p:cBhvr>
                                        <p:cTn id="38"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uiExpand="1" build="p" advAuto="0"/>
      <p:bldP spid="256" grpId="0" animBg="1" advAuto="0"/>
      <p:bldP spid="260" grpId="0" animBg="1" advAuto="0"/>
      <p:bldP spid="261" grpId="0" animBg="1" advAuto="0"/>
      <p:bldP spid="269" grpId="0" animBg="1" advAuto="0"/>
      <p:bldP spid="269" grpId="1" animBg="1" advAuto="0"/>
      <p:bldP spid="274" grpId="0" animBg="1" advAuto="0"/>
      <p:bldP spid="274" grpId="1" animBg="1" advAuto="0"/>
    </p:bld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Algorithm"/>
          <p:cNvSpPr txBox="1">
            <a:spLocks noGrp="1"/>
          </p:cNvSpPr>
          <p:nvPr>
            <p:ph type="title"/>
          </p:nvPr>
        </p:nvSpPr>
        <p:spPr>
          <a:prstGeom prst="rect">
            <a:avLst/>
          </a:prstGeom>
        </p:spPr>
        <p:txBody>
          <a:bodyPr/>
          <a:lstStyle/>
          <a:p>
            <a:r>
              <a:t>Algorithm</a:t>
            </a:r>
          </a:p>
        </p:txBody>
      </p:sp>
      <p:sp>
        <p:nvSpPr>
          <p:cNvPr id="277" name="Intuition: Active Corn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Intuition: Active Corners</a:t>
            </a:r>
          </a:p>
        </p:txBody>
      </p:sp>
      <p:sp>
        <p:nvSpPr>
          <p:cNvPr id="278" name="“Follow the corners”…"/>
          <p:cNvSpPr txBox="1">
            <a:spLocks noGrp="1"/>
          </p:cNvSpPr>
          <p:nvPr>
            <p:ph type="body" sz="half" idx="1"/>
          </p:nvPr>
        </p:nvSpPr>
        <p:spPr>
          <a:xfrm>
            <a:off x="1206500" y="4248504"/>
            <a:ext cx="12427738" cy="8256012"/>
          </a:xfrm>
          <a:prstGeom prst="rect">
            <a:avLst/>
          </a:prstGeom>
        </p:spPr>
        <p:txBody>
          <a:bodyPr/>
          <a:lstStyle/>
          <a:p>
            <a:r>
              <a:rPr dirty="0"/>
              <a:t>“Follow the corners”</a:t>
            </a:r>
          </a:p>
          <a:p>
            <a:r>
              <a:rPr dirty="0"/>
              <a:t>We found that the safe region boundaries were either </a:t>
            </a:r>
            <a:r>
              <a:rPr i="1" dirty="0"/>
              <a:t>sides of the polygon</a:t>
            </a:r>
            <a:r>
              <a:rPr dirty="0"/>
              <a:t> or </a:t>
            </a:r>
            <a:r>
              <a:rPr i="1" dirty="0"/>
              <a:t>trajectories of its corners</a:t>
            </a:r>
          </a:p>
        </p:txBody>
      </p:sp>
      <p:pic>
        <p:nvPicPr>
          <p:cNvPr id="279" name="simple-safe-region-example.pdf"/>
          <p:cNvPicPr>
            <a:picLocks noChangeAspect="1"/>
          </p:cNvPicPr>
          <p:nvPr/>
        </p:nvPicPr>
        <p:blipFill>
          <a:blip r:embed="rId5">
            <a:extLst>
              <a:ext uri="{28A0092B-C50C-407E-A947-70E740481C1C}">
                <a14:useLocalDpi xmlns:a14="http://schemas.microsoft.com/office/drawing/2010/main" val="0"/>
              </a:ext>
            </a:extLst>
          </a:blip>
          <a:srcRect t="51" b="51"/>
          <a:stretch/>
        </p:blipFill>
        <p:spPr>
          <a:xfrm>
            <a:off x="14229942" y="4520989"/>
            <a:ext cx="9943384" cy="6944417"/>
          </a:xfrm>
          <a:prstGeom prst="rect">
            <a:avLst/>
          </a:prstGeom>
          <a:ln w="12700">
            <a:miter lim="400000"/>
          </a:ln>
        </p:spPr>
      </p:pic>
      <p:sp>
        <p:nvSpPr>
          <p:cNvPr id="2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282" name="0_saferegion-figure1.pdf"/>
          <p:cNvPicPr>
            <a:picLocks noChangeAspect="1"/>
          </p:cNvPicPr>
          <p:nvPr/>
        </p:nvPicPr>
        <p:blipFill>
          <a:blip r:embed="rId6">
            <a:extLst>
              <a:ext uri="{28A0092B-C50C-407E-A947-70E740481C1C}">
                <a14:useLocalDpi xmlns:a14="http://schemas.microsoft.com/office/drawing/2010/main" val="0"/>
              </a:ext>
            </a:extLst>
          </a:blip>
          <a:srcRect/>
          <a:stretch/>
        </p:blipFill>
        <p:spPr>
          <a:xfrm>
            <a:off x="14233281" y="4518505"/>
            <a:ext cx="9936706" cy="6946901"/>
          </a:xfrm>
          <a:prstGeom prst="rect">
            <a:avLst/>
          </a:prstGeom>
          <a:ln w="12700">
            <a:miter lim="400000"/>
          </a:ln>
        </p:spPr>
      </p:pic>
      <p:pic>
        <p:nvPicPr>
          <p:cNvPr id="283" name="0_saferegion-figure1.pdf" descr="0_saferegion-figure1.pdf"/>
          <p:cNvPicPr>
            <a:picLocks noChangeAspect="1"/>
          </p:cNvPicPr>
          <p:nvPr/>
        </p:nvPicPr>
        <p:blipFill>
          <a:blip r:embed="rId7"/>
          <a:stretch>
            <a:fillRect/>
          </a:stretch>
        </p:blipFill>
        <p:spPr>
          <a:xfrm>
            <a:off x="15378701" y="6599263"/>
            <a:ext cx="1488462" cy="752860"/>
          </a:xfrm>
          <a:prstGeom prst="rect">
            <a:avLst/>
          </a:prstGeom>
          <a:ln w="12700">
            <a:miter lim="400000"/>
          </a:ln>
        </p:spPr>
      </p:pic>
      <p:sp>
        <p:nvSpPr>
          <p:cNvPr id="4" name="TextBox 3">
            <a:extLst>
              <a:ext uri="{FF2B5EF4-FFF2-40B4-BE49-F238E27FC236}">
                <a16:creationId xmlns:a16="http://schemas.microsoft.com/office/drawing/2014/main" id="{716C7C36-380B-FB08-B597-C5292184ED8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17024">
        <p159:morph option="byObject"/>
      </p:transition>
    </mc:Choice>
    <mc:Fallback xmlns="">
      <p:transition advTm="17024">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7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8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83"/>
                                        </p:tgtEl>
                                        <p:attrNameLst>
                                          <p:attrName>style.visibility</p:attrName>
                                        </p:attrNameLst>
                                      </p:cBhvr>
                                      <p:to>
                                        <p:strVal val="visible"/>
                                      </p:to>
                                    </p:set>
                                  </p:childTnLst>
                                </p:cTn>
                              </p:par>
                              <p:par>
                                <p:cTn id="17" presetID="0" presetClass="path" presetSubtype="0" repeatCount="indefinite" fill="hold" nodeType="withEffect">
                                  <p:stCondLst>
                                    <p:cond delay="0"/>
                                  </p:stCondLst>
                                  <p:childTnLst>
                                    <p:animMotion origin="layout" path="M -0.00065 -0.00208 L 0.0765 0.27338 L 0.26953 -0.07141 " pathEditMode="relative" rAng="0" ptsTypes="AAA">
                                      <p:cBhvr>
                                        <p:cTn id="18" dur="5000" fill="hold"/>
                                        <p:tgtEl>
                                          <p:spTgt spid="283"/>
                                        </p:tgtEl>
                                        <p:attrNameLst>
                                          <p:attrName>ppt_x</p:attrName>
                                          <p:attrName>ppt_y</p:attrName>
                                        </p:attrNameLst>
                                      </p:cBhvr>
                                      <p:rCtr x="13509" y="10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build="p" bldLvl="5" animBg="1" advAuto="0"/>
      <p:bldP spid="279" grpId="0" animBg="1" advAuto="0"/>
      <p:bldP spid="282" grpId="0" animBg="1" advAuto="0"/>
      <p:bldP spid="283" grpId="0" animBg="1" advAuto="0"/>
    </p:bldLst>
  </p:timing>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Algorithm"/>
          <p:cNvSpPr txBox="1">
            <a:spLocks noGrp="1"/>
          </p:cNvSpPr>
          <p:nvPr>
            <p:ph type="title"/>
          </p:nvPr>
        </p:nvSpPr>
        <p:spPr>
          <a:prstGeom prst="rect">
            <a:avLst/>
          </a:prstGeom>
        </p:spPr>
        <p:txBody>
          <a:bodyPr/>
          <a:lstStyle/>
          <a:p>
            <a:r>
              <a:t>Algorithm</a:t>
            </a:r>
          </a:p>
        </p:txBody>
      </p:sp>
      <p:sp>
        <p:nvSpPr>
          <p:cNvPr id="294" name="Intuition: Choosing active corn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Intuition: Choosing active corners</a:t>
            </a:r>
          </a:p>
        </p:txBody>
      </p:sp>
      <p:sp>
        <p:nvSpPr>
          <p:cNvPr id="295" name="“Follow the corners”…"/>
          <p:cNvSpPr txBox="1">
            <a:spLocks noGrp="1"/>
          </p:cNvSpPr>
          <p:nvPr>
            <p:ph type="body" sz="half" idx="1"/>
          </p:nvPr>
        </p:nvSpPr>
        <p:spPr>
          <a:xfrm>
            <a:off x="1206500" y="4248504"/>
            <a:ext cx="12248612" cy="8256012"/>
          </a:xfrm>
          <a:prstGeom prst="rect">
            <a:avLst/>
          </a:prstGeom>
        </p:spPr>
        <p:txBody>
          <a:bodyPr/>
          <a:lstStyle/>
          <a:p>
            <a:r>
              <a:rPr dirty="0"/>
              <a:t>“Follow the corners”</a:t>
            </a:r>
          </a:p>
          <a:p>
            <a:r>
              <a:rPr dirty="0"/>
              <a:t>We found that the safe region boundaries were either </a:t>
            </a:r>
            <a:r>
              <a:rPr i="1" dirty="0"/>
              <a:t>sides of the polygon</a:t>
            </a:r>
            <a:r>
              <a:rPr dirty="0"/>
              <a:t> or </a:t>
            </a:r>
            <a:r>
              <a:rPr i="1" dirty="0"/>
              <a:t>trajectories of its corners</a:t>
            </a:r>
          </a:p>
          <a:p>
            <a:r>
              <a:rPr dirty="0"/>
              <a:t>Choose which </a:t>
            </a:r>
            <a:r>
              <a:rPr b="1" i="1" dirty="0"/>
              <a:t>active corners</a:t>
            </a:r>
            <a:r>
              <a:rPr dirty="0"/>
              <a:t> to follow based on the angle of the trajectory</a:t>
            </a:r>
          </a:p>
        </p:txBody>
      </p:sp>
      <p:pic>
        <p:nvPicPr>
          <p:cNvPr id="296" name="polygon-with-corner-trajs.pdf"/>
          <p:cNvPicPr>
            <a:picLocks noChangeAspect="1"/>
          </p:cNvPicPr>
          <p:nvPr/>
        </p:nvPicPr>
        <p:blipFill>
          <a:blip r:embed="rId5">
            <a:extLst>
              <a:ext uri="{28A0092B-C50C-407E-A947-70E740481C1C}">
                <a14:useLocalDpi xmlns:a14="http://schemas.microsoft.com/office/drawing/2010/main" val="0"/>
              </a:ext>
            </a:extLst>
          </a:blip>
          <a:srcRect/>
          <a:stretch/>
        </p:blipFill>
        <p:spPr>
          <a:xfrm>
            <a:off x="13332228" y="4327268"/>
            <a:ext cx="10705086" cy="6644536"/>
          </a:xfrm>
          <a:prstGeom prst="rect">
            <a:avLst/>
          </a:prstGeom>
          <a:ln w="12700">
            <a:miter lim="400000"/>
          </a:ln>
        </p:spPr>
      </p:pic>
      <p:sp>
        <p:nvSpPr>
          <p:cNvPr id="2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4" name="Picture 3">
            <a:extLst>
              <a:ext uri="{FF2B5EF4-FFF2-40B4-BE49-F238E27FC236}">
                <a16:creationId xmlns:a16="http://schemas.microsoft.com/office/drawing/2014/main" id="{23859031-9B4C-8EA2-B25B-CE44A9D58DF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65056" y="5054215"/>
            <a:ext cx="11070102" cy="5641494"/>
          </a:xfrm>
          <a:prstGeom prst="rect">
            <a:avLst/>
          </a:prstGeom>
        </p:spPr>
      </p:pic>
      <p:sp>
        <p:nvSpPr>
          <p:cNvPr id="5" name="TextBox 4">
            <a:extLst>
              <a:ext uri="{FF2B5EF4-FFF2-40B4-BE49-F238E27FC236}">
                <a16:creationId xmlns:a16="http://schemas.microsoft.com/office/drawing/2014/main" id="{68045F1A-AD4A-CB36-9769-61588D7E47E0}"/>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69909">
        <p159:morph option="byObject"/>
      </p:transition>
    </mc:Choice>
    <mc:Fallback xmlns="">
      <p:transition advTm="6990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iterate>
                                    <p:tmAbs val="0"/>
                                  </p:iterate>
                                  <p:childTnLst>
                                    <p:set>
                                      <p:cBhvr>
                                        <p:cTn id="8" fill="hold"/>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advAuto="0"/>
    </p:bldLst>
  </p:timing>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Algorithm"/>
          <p:cNvSpPr txBox="1">
            <a:spLocks noGrp="1"/>
          </p:cNvSpPr>
          <p:nvPr>
            <p:ph type="title"/>
          </p:nvPr>
        </p:nvSpPr>
        <p:spPr>
          <a:prstGeom prst="rect">
            <a:avLst/>
          </a:prstGeom>
        </p:spPr>
        <p:txBody>
          <a:bodyPr/>
          <a:lstStyle/>
          <a:p>
            <a:r>
              <a:t>Algorithm</a:t>
            </a:r>
          </a:p>
        </p:txBody>
      </p:sp>
      <p:sp>
        <p:nvSpPr>
          <p:cNvPr id="303" name="Intui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Intuition</a:t>
            </a:r>
          </a:p>
        </p:txBody>
      </p:sp>
      <p:sp>
        <p:nvSpPr>
          <p:cNvPr id="304" name="“Follow the corners”…"/>
          <p:cNvSpPr txBox="1">
            <a:spLocks noGrp="1"/>
          </p:cNvSpPr>
          <p:nvPr>
            <p:ph type="body" sz="quarter" idx="1"/>
          </p:nvPr>
        </p:nvSpPr>
        <p:spPr>
          <a:xfrm>
            <a:off x="1206500" y="4248504"/>
            <a:ext cx="12860853" cy="5002212"/>
          </a:xfrm>
          <a:prstGeom prst="rect">
            <a:avLst/>
          </a:prstGeom>
        </p:spPr>
        <p:txBody>
          <a:bodyPr/>
          <a:lstStyle/>
          <a:p>
            <a:pPr marL="579119" indent="-579119" defTabSz="2316421">
              <a:spcBef>
                <a:spcPts val="4200"/>
              </a:spcBef>
              <a:defRPr sz="4560"/>
            </a:pPr>
            <a:r>
              <a:rPr dirty="0"/>
              <a:t>“Follow the corners”</a:t>
            </a:r>
          </a:p>
          <a:p>
            <a:pPr marL="579119" indent="-579119" defTabSz="2316421">
              <a:spcBef>
                <a:spcPts val="4200"/>
              </a:spcBef>
              <a:defRPr sz="4560"/>
            </a:pPr>
            <a:r>
              <a:rPr dirty="0"/>
              <a:t>We found that the safe region boundaries were either </a:t>
            </a:r>
            <a:r>
              <a:rPr i="1" dirty="0"/>
              <a:t>sides of the polygon</a:t>
            </a:r>
            <a:r>
              <a:rPr dirty="0"/>
              <a:t> or </a:t>
            </a:r>
            <a:r>
              <a:rPr i="1" dirty="0"/>
              <a:t>trajectories of its corners</a:t>
            </a:r>
          </a:p>
          <a:p>
            <a:pPr marL="579119" indent="-579119" defTabSz="2316421">
              <a:spcBef>
                <a:spcPts val="4200"/>
              </a:spcBef>
              <a:defRPr sz="4560"/>
            </a:pPr>
            <a:r>
              <a:rPr dirty="0"/>
              <a:t>Choose which </a:t>
            </a:r>
            <a:r>
              <a:rPr b="1" i="1" dirty="0"/>
              <a:t>active corners</a:t>
            </a:r>
            <a:r>
              <a:rPr dirty="0"/>
              <a:t> to follow based on the angle of the trajectory</a:t>
            </a: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308" name="At transition points, the active corner changes: must also include polygon in the region…"/>
          <p:cNvSpPr txBox="1"/>
          <p:nvPr/>
        </p:nvSpPr>
        <p:spPr>
          <a:xfrm>
            <a:off x="1206500" y="9576934"/>
            <a:ext cx="12860853" cy="3139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66927" indent="-566927" algn="l" defTabSz="2267655">
              <a:lnSpc>
                <a:spcPct val="90000"/>
              </a:lnSpc>
              <a:spcBef>
                <a:spcPts val="4100"/>
              </a:spcBef>
              <a:buSzPct val="123000"/>
              <a:buChar char="•"/>
              <a:defRPr sz="4464">
                <a:solidFill>
                  <a:srgbClr val="000000"/>
                </a:solidFill>
              </a:defRPr>
            </a:pPr>
            <a:r>
              <a:rPr dirty="0"/>
              <a:t>At </a:t>
            </a:r>
            <a:r>
              <a:rPr b="1" i="1" dirty="0"/>
              <a:t>transition points,</a:t>
            </a:r>
            <a:r>
              <a:rPr dirty="0"/>
              <a:t> the active corner changes: must also include polygon in the region</a:t>
            </a:r>
          </a:p>
          <a:p>
            <a:pPr marL="1133855" lvl="1" indent="-566927" algn="l" defTabSz="2267655">
              <a:lnSpc>
                <a:spcPct val="90000"/>
              </a:lnSpc>
              <a:spcBef>
                <a:spcPts val="4100"/>
              </a:spcBef>
              <a:buSzPct val="123000"/>
              <a:buChar char="•"/>
              <a:defRPr sz="4464">
                <a:solidFill>
                  <a:srgbClr val="000000"/>
                </a:solidFill>
              </a:defRPr>
            </a:pPr>
            <a:r>
              <a:rPr dirty="0"/>
              <a:t>Using only corners misses the </a:t>
            </a:r>
            <a:r>
              <a:rPr b="1" i="1" dirty="0"/>
              <a:t>notch</a:t>
            </a:r>
            <a:r>
              <a:rPr dirty="0"/>
              <a:t> (red)</a:t>
            </a:r>
          </a:p>
        </p:txBody>
      </p:sp>
      <p:pic>
        <p:nvPicPr>
          <p:cNvPr id="2" name="Picture 1">
            <a:extLst>
              <a:ext uri="{FF2B5EF4-FFF2-40B4-BE49-F238E27FC236}">
                <a16:creationId xmlns:a16="http://schemas.microsoft.com/office/drawing/2014/main" id="{230C7738-E093-EF6C-D587-7F0F1F7ADC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543315" y="5882552"/>
            <a:ext cx="9578195" cy="4061154"/>
          </a:xfrm>
          <a:prstGeom prst="rect">
            <a:avLst/>
          </a:prstGeom>
        </p:spPr>
      </p:pic>
      <p:sp>
        <p:nvSpPr>
          <p:cNvPr id="5" name="TextBox 4">
            <a:extLst>
              <a:ext uri="{FF2B5EF4-FFF2-40B4-BE49-F238E27FC236}">
                <a16:creationId xmlns:a16="http://schemas.microsoft.com/office/drawing/2014/main" id="{AF55A37E-DDBF-ABCF-132C-FC5856514331}"/>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53109">
        <p159:morph option="byObject"/>
      </p:transition>
    </mc:Choice>
    <mc:Fallback xmlns="">
      <p:transition advTm="5310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0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uiExpand="1" build="p" bldLvl="5" advAuto="0"/>
    </p:bldLst>
  </p:timing>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rPr dirty="0"/>
              <a:t>Proof Structure</a:t>
            </a:r>
          </a:p>
        </p:txBody>
      </p:sp>
      <p:sp>
        <p:nvSpPr>
          <p:cNvPr id="379" name="Slide Subtitle"/>
          <p:cNvSpPr txBox="1">
            <a:spLocks noGrp="1"/>
          </p:cNvSpPr>
          <p:nvPr>
            <p:ph type="body" idx="21"/>
          </p:nvPr>
        </p:nvSpPr>
        <p:spPr>
          <a:prstGeom prst="rect">
            <a:avLst/>
          </a:prstGeom>
        </p:spPr>
        <p:txBody>
          <a:bodyPr/>
          <a:lstStyle/>
          <a:p>
            <a:endParaRPr dirty="0"/>
          </a:p>
        </p:txBody>
      </p:sp>
      <mc:AlternateContent xmlns:mc="http://schemas.openxmlformats.org/markup-compatibility/2006" xmlns:a14="http://schemas.microsoft.com/office/drawing/2010/main">
        <mc:Choice Requires="a14">
          <p:sp>
            <p:nvSpPr>
              <p:cNvPr id="380" name="Proved equivalence of our method’s output to the input implicit region…"/>
              <p:cNvSpPr txBox="1">
                <a:spLocks noGrp="1"/>
              </p:cNvSpPr>
              <p:nvPr>
                <p:ph type="body" idx="1"/>
              </p:nvPr>
            </p:nvSpPr>
            <p:spPr>
              <a:prstGeom prst="rect">
                <a:avLst/>
              </a:prstGeom>
            </p:spPr>
            <p:txBody>
              <a:bodyPr/>
              <a:lstStyle/>
              <a:p>
                <a:r>
                  <a:rPr lang="en-US" dirty="0"/>
                  <a:t>Proved equivalence of our method’s output to the input </a:t>
                </a:r>
                <a:r>
                  <a:rPr lang="en-US" i="1" dirty="0"/>
                  <a:t>implicit region</a:t>
                </a:r>
              </a:p>
              <a:p>
                <a:r>
                  <a:rPr lang="en-US" dirty="0"/>
                  <a:t>Correctness implication: </a:t>
                </a:r>
                <a:r>
                  <a:rPr lang="en-US" i="1" dirty="0" err="1"/>
                  <a:t>safe</a:t>
                </a:r>
                <a:r>
                  <a:rPr lang="en-US" i="1" baseline="-25000" dirty="0" err="1"/>
                  <a:t>expl</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a:t> safe</a:t>
                </a:r>
                <a:r>
                  <a:rPr lang="en-US" i="1" baseline="-25000" dirty="0"/>
                  <a:t>impl</a:t>
                </a:r>
              </a:p>
              <a:p>
                <a:r>
                  <a:rPr lang="en-US" i="1" dirty="0" err="1"/>
                  <a:t>safe</a:t>
                </a:r>
                <a:r>
                  <a:rPr lang="en-US" i="1" baseline="-25000" dirty="0" err="1"/>
                  <a:t>expl</a:t>
                </a:r>
                <a:r>
                  <a:rPr lang="en-US" dirty="0"/>
                  <a:t>: </a:t>
                </a:r>
                <a14:m>
                  <m:oMath xmlns:m="http://schemas.openxmlformats.org/officeDocument/2006/math">
                    <m:d>
                      <m:dPr>
                        <m:ctrlPr>
                          <a:rPr lang="ar-AE" i="1">
                            <a:latin typeface="Cambria Math" panose="02040503050406030204" pitchFamily="18" charset="0"/>
                          </a:rPr>
                        </m:ctrlPr>
                      </m:dPr>
                      <m:e>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𝑂</m:t>
                                </m:r>
                              </m:sub>
                            </m:sSub>
                            <m:r>
                              <a:rPr lang="en-US" b="0" i="1" smtClean="0">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𝑂</m:t>
                                </m:r>
                              </m:sub>
                            </m:sSub>
                            <m:r>
                              <a:rPr lang="ar-AE" i="1">
                                <a:latin typeface="Cambria Math" panose="02040503050406030204" pitchFamily="18" charset="0"/>
                              </a:rPr>
                              <m:t>+</m:t>
                            </m:r>
                            <m:r>
                              <a:rPr lang="ar-AE" i="1">
                                <a:latin typeface="Cambria Math" panose="02040503050406030204" pitchFamily="18" charset="0"/>
                              </a:rPr>
                              <m:t>𝑤</m:t>
                            </m:r>
                            <m:r>
                              <a:rPr lang="ar-AE" i="1">
                                <a:latin typeface="Cambria Math" panose="02040503050406030204" pitchFamily="18" charset="0"/>
                              </a:rPr>
                              <m:t>+</m:t>
                            </m:r>
                            <m:r>
                              <a:rPr lang="ar-AE" i="1">
                                <a:latin typeface="Cambria Math" panose="02040503050406030204" pitchFamily="18" charset="0"/>
                              </a:rPr>
                              <m:t>h</m:t>
                            </m:r>
                            <m:r>
                              <a:rPr lang="ar-AE" i="1">
                                <a:latin typeface="Cambria Math" panose="02040503050406030204" pitchFamily="18" charset="0"/>
                              </a:rPr>
                              <m:t>−15</m:t>
                            </m:r>
                          </m:e>
                        </m:d>
                        <m:r>
                          <a:rPr lang="en-US" b="0" i="1" smtClean="0">
                            <a:latin typeface="Cambria Math" panose="02040503050406030204" pitchFamily="18" charset="0"/>
                          </a:rPr>
                          <m:t>∨</m:t>
                        </m:r>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𝑂</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𝑂</m:t>
                            </m:r>
                          </m:sub>
                        </m:sSub>
                        <m:r>
                          <a:rPr lang="ar-AE" i="1">
                            <a:latin typeface="Cambria Math" panose="02040503050406030204" pitchFamily="18" charset="0"/>
                          </a:rPr>
                          <m:t>−</m:t>
                        </m:r>
                        <m:r>
                          <a:rPr lang="ar-AE" i="1">
                            <a:latin typeface="Cambria Math" panose="02040503050406030204" pitchFamily="18" charset="0"/>
                          </a:rPr>
                          <m:t>𝑤</m:t>
                        </m:r>
                        <m:r>
                          <a:rPr lang="ar-AE" i="1">
                            <a:latin typeface="Cambria Math" panose="02040503050406030204" pitchFamily="18" charset="0"/>
                          </a:rPr>
                          <m:t>−</m:t>
                        </m:r>
                        <m:r>
                          <a:rPr lang="ar-AE" i="1">
                            <a:latin typeface="Cambria Math" panose="02040503050406030204" pitchFamily="18" charset="0"/>
                          </a:rPr>
                          <m:t>h</m:t>
                        </m:r>
                        <m:r>
                          <a:rPr lang="ar-AE" i="1">
                            <a:latin typeface="Cambria Math" panose="02040503050406030204" pitchFamily="18" charset="0"/>
                          </a:rPr>
                          <m:t>−15)</m:t>
                        </m:r>
                      </m:e>
                    </m:d>
                  </m:oMath>
                </a14:m>
                <a:endParaRPr lang="en-US" baseline="-25000" dirty="0"/>
              </a:p>
              <a:p>
                <a:r>
                  <a:rPr lang="en-US" sz="4800" i="1" dirty="0" err="1">
                    <a:solidFill>
                      <a:srgbClr val="000000"/>
                    </a:solidFill>
                  </a:rPr>
                  <a:t>safe</a:t>
                </a:r>
                <a:r>
                  <a:rPr lang="en-US" sz="4800" i="1" baseline="-25000" dirty="0" err="1">
                    <a:solidFill>
                      <a:srgbClr val="000000"/>
                    </a:solidFill>
                  </a:rPr>
                  <a:t>impl</a:t>
                </a:r>
                <a:r>
                  <a:rPr lang="en-US" sz="4800" dirty="0">
                    <a:solidFill>
                      <a:srgbClr val="000000"/>
                    </a:solidFill>
                  </a:rPr>
                  <a:t>: </a:t>
                </a:r>
                <a14:m>
                  <m:oMath xmlns:m="http://schemas.openxmlformats.org/officeDocument/2006/math">
                    <m:r>
                      <a:rPr lang="ar-AE" sz="4800" i="1" smtClean="0">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𝑥</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𝑦</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m:t>
                    </m:r>
                    <m:r>
                      <a:rPr lang="ar-AE" sz="4800" i="1">
                        <a:solidFill>
                          <a:srgbClr val="000000"/>
                        </a:solidFill>
                        <a:latin typeface="Cambria Math" panose="02040503050406030204" pitchFamily="18" charset="0"/>
                      </a:rPr>
                      <m:t>𝒯</m:t>
                    </m:r>
                    <m:r>
                      <a:rPr lang="ar-AE" sz="4800" i="1">
                        <a:solidFill>
                          <a:srgbClr val="000000"/>
                        </a:solidFill>
                        <a:latin typeface="Cambria Math" panose="02040503050406030204" pitchFamily="18" charset="0"/>
                      </a:rPr>
                      <m:t>,</m:t>
                    </m:r>
                    <m:d>
                      <m:dPr>
                        <m:ctrlPr>
                          <a:rPr lang="ar-AE" sz="4800" i="1">
                            <a:solidFill>
                              <a:srgbClr val="000000"/>
                            </a:solidFill>
                            <a:latin typeface="Cambria Math" panose="02040503050406030204" pitchFamily="18" charset="0"/>
                          </a:rPr>
                        </m:ctrlPr>
                      </m:dPr>
                      <m:e>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𝑥</m:t>
                            </m:r>
                          </m:e>
                          <m:sub>
                            <m:r>
                              <a:rPr lang="ar-AE" sz="4800" i="1">
                                <a:solidFill>
                                  <a:srgbClr val="000000"/>
                                </a:solidFill>
                                <a:latin typeface="Cambria Math" panose="02040503050406030204" pitchFamily="18" charset="0"/>
                              </a:rPr>
                              <m:t>𝑂</m:t>
                            </m:r>
                          </m:sub>
                        </m:sSub>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𝑥</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|&gt;</m:t>
                        </m:r>
                        <m:r>
                          <a:rPr lang="ar-AE" sz="4800" i="1">
                            <a:solidFill>
                              <a:srgbClr val="000000"/>
                            </a:solidFill>
                            <a:latin typeface="Cambria Math" panose="02040503050406030204" pitchFamily="18" charset="0"/>
                          </a:rPr>
                          <m:t>𝑤</m:t>
                        </m:r>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𝑦</m:t>
                            </m:r>
                          </m:e>
                          <m:sub>
                            <m:r>
                              <a:rPr lang="ar-AE" sz="4800" i="1">
                                <a:solidFill>
                                  <a:srgbClr val="000000"/>
                                </a:solidFill>
                                <a:latin typeface="Cambria Math" panose="02040503050406030204" pitchFamily="18" charset="0"/>
                              </a:rPr>
                              <m:t>𝑂</m:t>
                            </m:r>
                          </m:sub>
                        </m:sSub>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𝑦</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|&gt;</m:t>
                        </m:r>
                        <m:r>
                          <a:rPr lang="ar-AE" sz="4800" i="1">
                            <a:solidFill>
                              <a:srgbClr val="000000"/>
                            </a:solidFill>
                            <a:latin typeface="Cambria Math" panose="02040503050406030204" pitchFamily="18" charset="0"/>
                          </a:rPr>
                          <m:t>h</m:t>
                        </m:r>
                      </m:e>
                    </m:d>
                  </m:oMath>
                </a14:m>
                <a:endParaRPr lang="en-US" i="1" dirty="0"/>
              </a:p>
            </p:txBody>
          </p:sp>
        </mc:Choice>
        <mc:Fallback xmlns="">
          <p:sp>
            <p:nvSpPr>
              <p:cNvPr id="380" name="Proved equivalence of our method’s output to the input implicit region…"/>
              <p:cNvSpPr txBox="1">
                <a:spLocks noGrp="1" noRot="1" noChangeAspect="1" noMove="1" noResize="1" noEditPoints="1" noAdjustHandles="1" noChangeArrowheads="1" noChangeShapeType="1" noTextEdit="1"/>
              </p:cNvSpPr>
              <p:nvPr>
                <p:ph type="body" idx="1"/>
              </p:nvPr>
            </p:nvSpPr>
            <p:spPr>
              <a:prstGeom prst="rect">
                <a:avLst/>
              </a:prstGeom>
              <a:blipFill>
                <a:blip r:embed="rId5"/>
                <a:stretch>
                  <a:fillRect l="-1792" t="-4301"/>
                </a:stretch>
              </a:blipFill>
            </p:spPr>
            <p:txBody>
              <a:bodyPr/>
              <a:lstStyle/>
              <a:p>
                <a:r>
                  <a:rPr lang="en-US">
                    <a:noFill/>
                  </a:rPr>
                  <a:t> </a:t>
                </a:r>
              </a:p>
            </p:txBody>
          </p:sp>
        </mc:Fallback>
      </mc:AlternateContent>
      <p:sp>
        <p:nvSpPr>
          <p:cNvPr id="3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4" name="TextBox 3">
            <a:extLst>
              <a:ext uri="{FF2B5EF4-FFF2-40B4-BE49-F238E27FC236}">
                <a16:creationId xmlns:a16="http://schemas.microsoft.com/office/drawing/2014/main" id="{5F4CA47E-41E9-7E84-E96A-A81D2687DA8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032881145"/>
      </p:ext>
    </p:extLst>
  </p:cSld>
  <p:clrMapOvr>
    <a:masterClrMapping/>
  </p:clrMapOvr>
  <mc:AlternateContent xmlns:mc="http://schemas.openxmlformats.org/markup-compatibility/2006" xmlns:p159="http://schemas.microsoft.com/office/powerpoint/2015/09/main">
    <mc:Choice Requires="p159">
      <p:transition advTm="34944">
        <p159:morph option="byObject"/>
      </p:transition>
    </mc:Choice>
    <mc:Fallback xmlns="">
      <p:transition advTm="34944">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rPr dirty="0"/>
              <a:t>Proof Structure</a:t>
            </a:r>
          </a:p>
        </p:txBody>
      </p:sp>
      <p:sp>
        <p:nvSpPr>
          <p:cNvPr id="379" name="Slide Subtitle"/>
          <p:cNvSpPr txBox="1">
            <a:spLocks noGrp="1"/>
          </p:cNvSpPr>
          <p:nvPr>
            <p:ph type="body" idx="21"/>
          </p:nvPr>
        </p:nvSpPr>
        <p:spPr>
          <a:prstGeom prst="rect">
            <a:avLst/>
          </a:prstGeom>
        </p:spPr>
        <p:txBody>
          <a:bodyPr/>
          <a:lstStyle/>
          <a:p>
            <a:endParaRPr dirty="0"/>
          </a:p>
        </p:txBody>
      </p:sp>
      <mc:AlternateContent xmlns:mc="http://schemas.openxmlformats.org/markup-compatibility/2006" xmlns:a14="http://schemas.microsoft.com/office/drawing/2010/main">
        <mc:Choice Requires="a14">
          <p:sp>
            <p:nvSpPr>
              <p:cNvPr id="380" name="Proved equivalence of our method’s output to the input implicit region…"/>
              <p:cNvSpPr txBox="1">
                <a:spLocks noGrp="1"/>
              </p:cNvSpPr>
              <p:nvPr>
                <p:ph type="body" idx="1"/>
              </p:nvPr>
            </p:nvSpPr>
            <p:spPr>
              <a:prstGeom prst="rect">
                <a:avLst/>
              </a:prstGeom>
            </p:spPr>
            <p:txBody>
              <a:bodyPr/>
              <a:lstStyle/>
              <a:p>
                <a:r>
                  <a:rPr lang="en-US" dirty="0"/>
                  <a:t>Proved equivalence of our method’s output to the input </a:t>
                </a:r>
                <a:r>
                  <a:rPr lang="en-US" i="1" dirty="0"/>
                  <a:t>implicit region</a:t>
                </a:r>
              </a:p>
              <a:p>
                <a:r>
                  <a:rPr lang="en-US" dirty="0"/>
                  <a:t>Correctness: </a:t>
                </a:r>
                <a:r>
                  <a:rPr lang="en-US" i="1" dirty="0" err="1"/>
                  <a:t>safe</a:t>
                </a:r>
                <a:r>
                  <a:rPr lang="en-US" i="1" baseline="-25000" dirty="0" err="1"/>
                  <a:t>expl</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a:t> </a:t>
                </a:r>
                <a:r>
                  <a:rPr lang="en-US" i="1" dirty="0" err="1"/>
                  <a:t>safe</a:t>
                </a:r>
                <a:r>
                  <a:rPr lang="en-US" i="1" baseline="-25000" dirty="0" err="1"/>
                  <a:t>impl</a:t>
                </a:r>
                <a:r>
                  <a:rPr lang="en-US" i="1" baseline="-25000" dirty="0"/>
                  <a:t>.</a:t>
                </a:r>
                <a:r>
                  <a:rPr lang="en-US" i="1" dirty="0"/>
                  <a:t> </a:t>
                </a:r>
                <a:r>
                  <a:rPr lang="en-US" dirty="0" err="1"/>
                  <a:t>Constrapositive</a:t>
                </a:r>
                <a:r>
                  <a:rPr lang="en-US" dirty="0"/>
                  <a:t>: </a:t>
                </a:r>
                <a:r>
                  <a:rPr lang="en-US" i="1" dirty="0" err="1"/>
                  <a:t>unsafe</a:t>
                </a:r>
                <a:r>
                  <a:rPr lang="en-US" i="1" baseline="-25000" dirty="0" err="1"/>
                  <a:t>impl</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a:t> unsafe</a:t>
                </a:r>
                <a:r>
                  <a:rPr lang="en-US" i="1" baseline="-25000" dirty="0"/>
                  <a:t>expl</a:t>
                </a:r>
                <a:endParaRPr lang="en-US" i="1" dirty="0"/>
              </a:p>
              <a:p>
                <a:r>
                  <a:rPr lang="en-US" dirty="0"/>
                  <a:t>Intuitively: “any point inside any polygon along the trajectory lies either between the active corners or in a transition point”</a:t>
                </a:r>
              </a:p>
            </p:txBody>
          </p:sp>
        </mc:Choice>
        <mc:Fallback xmlns="">
          <p:sp>
            <p:nvSpPr>
              <p:cNvPr id="380" name="Proved equivalence of our method’s output to the input implicit region…"/>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1792" t="-4301"/>
                </a:stretch>
              </a:blipFill>
            </p:spPr>
            <p:txBody>
              <a:bodyPr/>
              <a:lstStyle/>
              <a:p>
                <a:r>
                  <a:rPr lang="en-US">
                    <a:noFill/>
                  </a:rPr>
                  <a:t> </a:t>
                </a:r>
              </a:p>
            </p:txBody>
          </p:sp>
        </mc:Fallback>
      </mc:AlternateContent>
      <p:pic>
        <p:nvPicPr>
          <p:cNvPr id="14" name="0_saferegion-figure7.pdf" descr="0_saferegion-figure7.pdf">
            <a:extLst>
              <a:ext uri="{FF2B5EF4-FFF2-40B4-BE49-F238E27FC236}">
                <a16:creationId xmlns:a16="http://schemas.microsoft.com/office/drawing/2014/main" id="{8BB8B18A-21C1-35CD-B8D3-26CD614EF1DA}"/>
              </a:ext>
            </a:extLst>
          </p:cNvPr>
          <p:cNvPicPr>
            <a:picLocks noChangeAspect="1"/>
          </p:cNvPicPr>
          <p:nvPr/>
        </p:nvPicPr>
        <p:blipFill>
          <a:blip r:embed="rId4"/>
          <a:stretch>
            <a:fillRect/>
          </a:stretch>
        </p:blipFill>
        <p:spPr>
          <a:xfrm>
            <a:off x="6307958" y="9106942"/>
            <a:ext cx="1930792" cy="2227065"/>
          </a:xfrm>
          <a:prstGeom prst="rect">
            <a:avLst/>
          </a:prstGeom>
          <a:ln w="12700">
            <a:miter lim="400000"/>
          </a:ln>
        </p:spPr>
      </p:pic>
      <p:pic>
        <p:nvPicPr>
          <p:cNvPr id="15" name="proof-segments-clean.pdf">
            <a:extLst>
              <a:ext uri="{FF2B5EF4-FFF2-40B4-BE49-F238E27FC236}">
                <a16:creationId xmlns:a16="http://schemas.microsoft.com/office/drawing/2014/main" id="{18EC1DBD-558B-DED9-314F-EFD2B0093B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02123" y="8757250"/>
            <a:ext cx="13179753" cy="3694902"/>
          </a:xfrm>
          <a:prstGeom prst="rect">
            <a:avLst/>
          </a:prstGeom>
          <a:ln w="12700">
            <a:miter lim="400000"/>
          </a:ln>
        </p:spPr>
      </p:pic>
      <p:sp>
        <p:nvSpPr>
          <p:cNvPr id="16" name="Slide Number">
            <a:extLst>
              <a:ext uri="{FF2B5EF4-FFF2-40B4-BE49-F238E27FC236}">
                <a16:creationId xmlns:a16="http://schemas.microsoft.com/office/drawing/2014/main" id="{7A5F2DE1-AC49-3D89-5921-34682A83F4FA}"/>
              </a:ext>
            </a:extLst>
          </p:cNvPr>
          <p:cNvSpPr txBox="1">
            <a:spLocks noGrp="1"/>
          </p:cNvSpPr>
          <p:nvPr>
            <p:ph type="sldNum" sz="quarter" idx="2"/>
          </p:nvPr>
        </p:nvSpPr>
        <p:spPr>
          <a:xfrm>
            <a:off x="11974793" y="13031803"/>
            <a:ext cx="434413" cy="4719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4" name="TextBox 3">
            <a:extLst>
              <a:ext uri="{FF2B5EF4-FFF2-40B4-BE49-F238E27FC236}">
                <a16:creationId xmlns:a16="http://schemas.microsoft.com/office/drawing/2014/main" id="{57E9346E-608D-E2FF-0406-A89B8763A0A9}"/>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131359750"/>
      </p:ext>
    </p:extLst>
  </p:cSld>
  <p:clrMapOvr>
    <a:masterClrMapping/>
  </p:clrMapOvr>
  <mc:AlternateContent xmlns:mc="http://schemas.openxmlformats.org/markup-compatibility/2006" xmlns:p159="http://schemas.microsoft.com/office/powerpoint/2015/09/main">
    <mc:Choice Requires="p159">
      <p:transition advTm="61952">
        <p159:morph option="byObject"/>
      </p:transition>
    </mc:Choice>
    <mc:Fallback xmlns="">
      <p:transition advTm="61952">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2.70833E-6 1.11111E-6 C 0.01334 -0.00451 0.02682 -0.0088 0.04036 -0.01262 C 0.0638 -0.01933 0.08724 -0.025 0.1108 -0.0235 C 0.12526 -0.02269 0.13965 -0.0191 0.15397 -0.01493 C 0.16849 -0.01076 0.18301 -0.00602 0.19733 -0.00116 C 0.21523 0.00498 0.23314 0.01123 0.2513 0.01424 C 0.26621 0.01667 0.28131 0.0169 0.29635 0.01597 C 0.30774 0.01516 0.31914 0.01377 0.33047 0.01215 C 0.35345 0.00891 0.37649 0.00486 0.39954 1.11111E-6 " pathEditMode="relative" rAng="0" ptsTypes="AAAAAAAAA">
                                      <p:cBhvr>
                                        <p:cTn id="6" dur="5000" fill="hold"/>
                                        <p:tgtEl>
                                          <p:spTgt spid="14"/>
                                        </p:tgtEl>
                                        <p:attrNameLst>
                                          <p:attrName>ppt_x</p:attrName>
                                          <p:attrName>ppt_y</p:attrName>
                                        </p:attrNameLst>
                                      </p:cBhvr>
                                      <p:rCtr x="1997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t>Proof Structure</a:t>
            </a:r>
          </a:p>
        </p:txBody>
      </p:sp>
      <p:sp>
        <p:nvSpPr>
          <p:cNvPr id="379" name="Slide Subtitle"/>
          <p:cNvSpPr txBox="1">
            <a:spLocks noGrp="1"/>
          </p:cNvSpPr>
          <p:nvPr>
            <p:ph type="body" idx="21"/>
          </p:nvPr>
        </p:nvSpPr>
        <p:spPr>
          <a:prstGeom prst="rect">
            <a:avLst/>
          </a:prstGeom>
        </p:spPr>
        <p:txBody>
          <a:bodyPr/>
          <a:lstStyle/>
          <a:p>
            <a:r>
              <a:rPr lang="en-US" dirty="0"/>
              <a:t>Original Approach</a:t>
            </a:r>
            <a:endParaRPr dirty="0"/>
          </a:p>
        </p:txBody>
      </p:sp>
      <p:sp>
        <p:nvSpPr>
          <p:cNvPr id="380" name="Proved equivalence of our method’s output to the input implicit region…"/>
          <p:cNvSpPr txBox="1">
            <a:spLocks noGrp="1"/>
          </p:cNvSpPr>
          <p:nvPr>
            <p:ph type="body" idx="1"/>
          </p:nvPr>
        </p:nvSpPr>
        <p:spPr>
          <a:prstGeom prst="rect">
            <a:avLst/>
          </a:prstGeom>
        </p:spPr>
        <p:txBody>
          <a:bodyPr/>
          <a:lstStyle/>
          <a:p>
            <a:r>
              <a:rPr dirty="0"/>
              <a:t>Proved equivalence of our method’s output to the input </a:t>
            </a:r>
            <a:r>
              <a:rPr i="1" dirty="0"/>
              <a:t>implicit region</a:t>
            </a:r>
          </a:p>
          <a:p>
            <a:r>
              <a:rPr dirty="0"/>
              <a:t>Proof deals with (rotated) segments of trajectory over which there is no active corner change and includes start &amp; end </a:t>
            </a:r>
            <a:r>
              <a:rPr i="1" dirty="0"/>
              <a:t>transition points</a:t>
            </a:r>
          </a:p>
          <a:p>
            <a:pPr lvl="1"/>
            <a:r>
              <a:rPr dirty="0"/>
              <a:t>Accounts for notch handling this way</a:t>
            </a:r>
          </a:p>
        </p:txBody>
      </p:sp>
      <p:sp>
        <p:nvSpPr>
          <p:cNvPr id="3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384" name="0_saferegion-figure7.pdf" descr="0_saferegion-figure7.pdf"/>
          <p:cNvPicPr>
            <a:picLocks noChangeAspect="1"/>
          </p:cNvPicPr>
          <p:nvPr/>
        </p:nvPicPr>
        <p:blipFill>
          <a:blip r:embed="rId4"/>
          <a:stretch>
            <a:fillRect/>
          </a:stretch>
        </p:blipFill>
        <p:spPr>
          <a:xfrm>
            <a:off x="6307958" y="9106942"/>
            <a:ext cx="1930792" cy="2227065"/>
          </a:xfrm>
          <a:prstGeom prst="rect">
            <a:avLst/>
          </a:prstGeom>
          <a:ln w="12700">
            <a:miter lim="400000"/>
          </a:ln>
        </p:spPr>
      </p:pic>
      <p:pic>
        <p:nvPicPr>
          <p:cNvPr id="383" name="proof-segments-clean.pdf"/>
          <p:cNvPicPr>
            <a:picLocks noChangeAspect="1"/>
          </p:cNvPicPr>
          <p:nvPr/>
        </p:nvPicPr>
        <p:blipFill>
          <a:blip r:embed="rId5">
            <a:extLst>
              <a:ext uri="{28A0092B-C50C-407E-A947-70E740481C1C}">
                <a14:useLocalDpi xmlns:a14="http://schemas.microsoft.com/office/drawing/2010/main" val="0"/>
              </a:ext>
            </a:extLst>
          </a:blip>
          <a:srcRect/>
          <a:stretch/>
        </p:blipFill>
        <p:spPr>
          <a:xfrm>
            <a:off x="5602123" y="8757250"/>
            <a:ext cx="13179753" cy="3694902"/>
          </a:xfrm>
          <a:prstGeom prst="rect">
            <a:avLst/>
          </a:prstGeom>
          <a:ln w="12700">
            <a:miter lim="400000"/>
          </a:ln>
        </p:spPr>
      </p:pic>
      <p:sp>
        <p:nvSpPr>
          <p:cNvPr id="4" name="TextBox 3">
            <a:extLst>
              <a:ext uri="{FF2B5EF4-FFF2-40B4-BE49-F238E27FC236}">
                <a16:creationId xmlns:a16="http://schemas.microsoft.com/office/drawing/2014/main" id="{A042F484-2DD2-7482-965D-550E0A92C645}"/>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7562">
        <p159:morph option="byObject"/>
      </p:transition>
    </mc:Choice>
    <mc:Fallback xmlns="">
      <p:transition advTm="7562">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2.70833E-6 1.11111E-6 C 0.01334 -0.00451 0.02682 -0.0088 0.04036 -0.01262 C 0.0638 -0.01933 0.08724 -0.025 0.1108 -0.0235 C 0.12526 -0.02269 0.13965 -0.0191 0.15397 -0.01493 C 0.16849 -0.01076 0.18301 -0.00602 0.19733 -0.00116 C 0.21523 0.00498 0.23314 0.01123 0.2513 0.01424 C 0.26621 0.01667 0.28131 0.0169 0.29635 0.01597 C 0.30774 0.01516 0.31914 0.01377 0.33047 0.01215 C 0.35345 0.00891 0.37649 0.00486 0.39954 1.11111E-6 " pathEditMode="relative" rAng="0" ptsTypes="AAAAAAAAA">
                                      <p:cBhvr>
                                        <p:cTn id="6" dur="5000" fill="hold"/>
                                        <p:tgtEl>
                                          <p:spTgt spid="384"/>
                                        </p:tgtEl>
                                        <p:attrNameLst>
                                          <p:attrName>ppt_x</p:attrName>
                                          <p:attrName>ppt_y</p:attrName>
                                        </p:attrNameLst>
                                      </p:cBhvr>
                                      <p:rCtr x="1997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EBD-4CAA-F51A-12E4-AD205CE4760D}"/>
              </a:ext>
            </a:extLst>
          </p:cNvPr>
          <p:cNvSpPr>
            <a:spLocks noGrp="1"/>
          </p:cNvSpPr>
          <p:nvPr>
            <p:ph type="title"/>
          </p:nvPr>
        </p:nvSpPr>
        <p:spPr/>
        <p:txBody>
          <a:bodyPr/>
          <a:lstStyle/>
          <a:p>
            <a:r>
              <a:rPr lang="en-US" dirty="0"/>
              <a:t>Proof Structure</a:t>
            </a:r>
          </a:p>
        </p:txBody>
      </p:sp>
      <p:sp>
        <p:nvSpPr>
          <p:cNvPr id="3" name="Text Placeholder 2">
            <a:extLst>
              <a:ext uri="{FF2B5EF4-FFF2-40B4-BE49-F238E27FC236}">
                <a16:creationId xmlns:a16="http://schemas.microsoft.com/office/drawing/2014/main" id="{C47F0AC7-A617-C149-3B43-F32B32053898}"/>
              </a:ext>
            </a:extLst>
          </p:cNvPr>
          <p:cNvSpPr>
            <a:spLocks noGrp="1"/>
          </p:cNvSpPr>
          <p:nvPr>
            <p:ph type="body" sz="quarter" idx="21"/>
          </p:nvPr>
        </p:nvSpPr>
        <p:spPr/>
        <p:txBody>
          <a:bodyPr/>
          <a:lstStyle/>
          <a:p>
            <a:r>
              <a:rPr lang="en-US" dirty="0"/>
              <a:t>Original Approach</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9297430-279E-F720-C83E-441B0C0A6164}"/>
                  </a:ext>
                </a:extLst>
              </p:cNvPr>
              <p:cNvSpPr>
                <a:spLocks noGrp="1"/>
              </p:cNvSpPr>
              <p:nvPr>
                <p:ph type="body" idx="1"/>
              </p:nvPr>
            </p:nvSpPr>
            <p:spPr/>
            <p:txBody>
              <a:bodyPr/>
              <a:lstStyle/>
              <a:p>
                <a:r>
                  <a:rPr lang="en-US" dirty="0"/>
                  <a:t>Proved equivalence of our method’s output to the input </a:t>
                </a:r>
                <a:r>
                  <a:rPr lang="en-US" i="1" dirty="0"/>
                  <a:t>implicit region</a:t>
                </a:r>
              </a:p>
              <a:p>
                <a:r>
                  <a:rPr lang="en-US" dirty="0"/>
                  <a:t>Original proof approach bounded the coordinates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𝑖𝑛𝑡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𝑖𝑛𝑡</m:t>
                            </m:r>
                          </m:sub>
                        </m:sSub>
                      </m:e>
                    </m:d>
                  </m:oMath>
                </a14:m>
                <a:r>
                  <a:rPr lang="en-US" b="0" dirty="0"/>
                  <a:t> for </a:t>
                </a:r>
                <a:r>
                  <a:rPr lang="en-US" dirty="0"/>
                  <a:t>all points inside some polygon along the trajectory at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oMath>
                </a14:m>
                <a:endParaRPr lang="en-US" b="0" dirty="0"/>
              </a:p>
              <a:p>
                <a:r>
                  <a:rPr lang="en-US" dirty="0"/>
                  <a:t>Leveraged geometric intuition that was challenging to formalize</a:t>
                </a:r>
              </a:p>
            </p:txBody>
          </p:sp>
        </mc:Choice>
        <mc:Fallback xmlns="">
          <p:sp>
            <p:nvSpPr>
              <p:cNvPr id="4" name="Text Placeholder 3">
                <a:extLst>
                  <a:ext uri="{FF2B5EF4-FFF2-40B4-BE49-F238E27FC236}">
                    <a16:creationId xmlns:a16="http://schemas.microsoft.com/office/drawing/2014/main" id="{F9297430-279E-F720-C83E-441B0C0A6164}"/>
                  </a:ext>
                </a:extLst>
              </p:cNvPr>
              <p:cNvSpPr>
                <a:spLocks noGrp="1" noRot="1" noChangeAspect="1" noMove="1" noResize="1" noEditPoints="1" noAdjustHandles="1" noChangeArrowheads="1" noChangeShapeType="1" noTextEdit="1"/>
              </p:cNvSpPr>
              <p:nvPr>
                <p:ph type="body" idx="1"/>
              </p:nvPr>
            </p:nvSpPr>
            <p:spPr>
              <a:blipFill>
                <a:blip r:embed="rId3"/>
                <a:stretch>
                  <a:fillRect l="-1792" t="-430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1422A31-9D20-1EC1-4623-28540D6D9CB2}"/>
              </a:ext>
            </a:extLst>
          </p:cNvPr>
          <p:cNvSpPr>
            <a:spLocks noGrp="1"/>
          </p:cNvSpPr>
          <p:nvPr>
            <p:ph type="sldNum" sz="quarter" idx="2"/>
          </p:nvPr>
        </p:nvSpPr>
        <p:spPr/>
        <p:txBody>
          <a:bodyPr/>
          <a:lstStyle/>
          <a:p>
            <a:fld id="{86CB4B4D-7CA3-9044-876B-883B54F8677D}" type="slidenum">
              <a:rPr lang="en-US" smtClean="0"/>
              <a:pPr/>
              <a:t>17</a:t>
            </a:fld>
            <a:endParaRPr lang="en-US" dirty="0"/>
          </a:p>
        </p:txBody>
      </p:sp>
      <p:pic>
        <p:nvPicPr>
          <p:cNvPr id="7" name="Picture 6">
            <a:extLst>
              <a:ext uri="{FF2B5EF4-FFF2-40B4-BE49-F238E27FC236}">
                <a16:creationId xmlns:a16="http://schemas.microsoft.com/office/drawing/2014/main" id="{451FDA9F-016D-C952-BC00-EBE7FF9DC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73733" y="8291593"/>
            <a:ext cx="14721840" cy="4151076"/>
          </a:xfrm>
          <a:prstGeom prst="rect">
            <a:avLst/>
          </a:prstGeom>
        </p:spPr>
      </p:pic>
      <p:pic>
        <p:nvPicPr>
          <p:cNvPr id="9" name="Picture 8">
            <a:extLst>
              <a:ext uri="{FF2B5EF4-FFF2-40B4-BE49-F238E27FC236}">
                <a16:creationId xmlns:a16="http://schemas.microsoft.com/office/drawing/2014/main" id="{18CB0E94-2942-BA28-7C12-66A9AF2E6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3733" y="8291593"/>
            <a:ext cx="14719300" cy="3764280"/>
          </a:xfrm>
          <a:prstGeom prst="rect">
            <a:avLst/>
          </a:prstGeom>
        </p:spPr>
      </p:pic>
      <p:pic>
        <p:nvPicPr>
          <p:cNvPr id="11" name="Picture 10">
            <a:extLst>
              <a:ext uri="{FF2B5EF4-FFF2-40B4-BE49-F238E27FC236}">
                <a16:creationId xmlns:a16="http://schemas.microsoft.com/office/drawing/2014/main" id="{3DED377B-5EF0-563D-FC3D-8EFEAFC91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1193" y="8291593"/>
            <a:ext cx="14719300" cy="4102100"/>
          </a:xfrm>
          <a:prstGeom prst="rect">
            <a:avLst/>
          </a:prstGeom>
        </p:spPr>
      </p:pic>
      <p:sp>
        <p:nvSpPr>
          <p:cNvPr id="12" name="TextBox 11">
            <a:extLst>
              <a:ext uri="{FF2B5EF4-FFF2-40B4-BE49-F238E27FC236}">
                <a16:creationId xmlns:a16="http://schemas.microsoft.com/office/drawing/2014/main" id="{D53806F0-26A1-ACA3-525E-0D4C52BEF110}"/>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8274591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F8E1-8592-CD9B-85C4-B0ECC60FB648}"/>
              </a:ext>
            </a:extLst>
          </p:cNvPr>
          <p:cNvSpPr>
            <a:spLocks noGrp="1"/>
          </p:cNvSpPr>
          <p:nvPr>
            <p:ph type="title"/>
          </p:nvPr>
        </p:nvSpPr>
        <p:spPr/>
        <p:txBody>
          <a:bodyPr/>
          <a:lstStyle/>
          <a:p>
            <a:pPr algn="ctr"/>
            <a:r>
              <a:rPr lang="en-US" dirty="0"/>
              <a:t>How do you formalize a geometric proof?</a:t>
            </a:r>
          </a:p>
        </p:txBody>
      </p:sp>
      <p:sp>
        <p:nvSpPr>
          <p:cNvPr id="3" name="Slide Number Placeholder 2">
            <a:extLst>
              <a:ext uri="{FF2B5EF4-FFF2-40B4-BE49-F238E27FC236}">
                <a16:creationId xmlns:a16="http://schemas.microsoft.com/office/drawing/2014/main" id="{223DBA22-CCCE-EB4C-6FE4-D31FD0CA95F2}"/>
              </a:ext>
            </a:extLst>
          </p:cNvPr>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35734248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Why Certificates? </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2661900" cy="8256012"/>
          </a:xfrm>
        </p:spPr>
        <p:txBody>
          <a:bodyPr/>
          <a:lstStyle/>
          <a:p>
            <a:r>
              <a:rPr lang="en-US" dirty="0"/>
              <a:t>Two potential formalizations</a:t>
            </a:r>
          </a:p>
          <a:p>
            <a:pPr lvl="1"/>
            <a:r>
              <a:rPr lang="en-US" dirty="0"/>
              <a:t>Formally prove </a:t>
            </a:r>
            <a:r>
              <a:rPr lang="en-US" i="1" dirty="0"/>
              <a:t>algorithm</a:t>
            </a:r>
            <a:r>
              <a:rPr lang="en-US" dirty="0"/>
              <a:t> correctness</a:t>
            </a:r>
          </a:p>
          <a:p>
            <a:pPr lvl="1"/>
            <a:r>
              <a:rPr lang="en-US" dirty="0"/>
              <a:t>Formally show </a:t>
            </a:r>
            <a:r>
              <a:rPr lang="en-US" i="1" dirty="0"/>
              <a:t>result</a:t>
            </a:r>
            <a:r>
              <a:rPr lang="en-US" dirty="0"/>
              <a:t> correctness: certificates</a:t>
            </a:r>
          </a:p>
          <a:p>
            <a:r>
              <a:rPr lang="en-US" dirty="0"/>
              <a:t>Certificates pair well with our automated implementation of the active corner method</a:t>
            </a:r>
          </a:p>
          <a:p>
            <a:r>
              <a:rPr lang="en-US" dirty="0"/>
              <a:t>Users can verify correctness of results</a:t>
            </a:r>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19</a:t>
            </a:fld>
            <a:endParaRPr lang="en-US" dirty="0"/>
          </a:p>
        </p:txBody>
      </p:sp>
      <p:sp>
        <p:nvSpPr>
          <p:cNvPr id="8" name="TextBox 7">
            <a:extLst>
              <a:ext uri="{FF2B5EF4-FFF2-40B4-BE49-F238E27FC236}">
                <a16:creationId xmlns:a16="http://schemas.microsoft.com/office/drawing/2014/main" id="{13E18225-4F2E-4992-2972-2403A838041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6" name="Screen Shot 2021-12-06 at 2.42.04 PM.png" descr="Screen Shot 2021-12-06 at 2.42.04 PM.png">
            <a:extLst>
              <a:ext uri="{FF2B5EF4-FFF2-40B4-BE49-F238E27FC236}">
                <a16:creationId xmlns:a16="http://schemas.microsoft.com/office/drawing/2014/main" id="{324D4F63-0DD3-0253-C7EE-1D87DE2EF9DB}"/>
              </a:ext>
            </a:extLst>
          </p:cNvPr>
          <p:cNvPicPr>
            <a:picLocks noChangeAspect="1"/>
          </p:cNvPicPr>
          <p:nvPr/>
        </p:nvPicPr>
        <p:blipFill>
          <a:blip r:embed="rId3"/>
          <a:stretch>
            <a:fillRect/>
          </a:stretch>
        </p:blipFill>
        <p:spPr>
          <a:xfrm>
            <a:off x="13929360" y="5017568"/>
            <a:ext cx="9982787" cy="6452470"/>
          </a:xfrm>
          <a:prstGeom prst="rect">
            <a:avLst/>
          </a:prstGeom>
          <a:ln w="12700">
            <a:miter lim="400000"/>
          </a:ln>
        </p:spPr>
      </p:pic>
    </p:spTree>
    <p:extLst>
      <p:ext uri="{BB962C8B-B14F-4D97-AF65-F5344CB8AC3E}">
        <p14:creationId xmlns:p14="http://schemas.microsoft.com/office/powerpoint/2010/main" val="774773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Motivation"/>
          <p:cNvSpPr txBox="1">
            <a:spLocks noGrp="1"/>
          </p:cNvSpPr>
          <p:nvPr>
            <p:ph type="title"/>
          </p:nvPr>
        </p:nvSpPr>
        <p:spPr>
          <a:prstGeom prst="rect">
            <a:avLst/>
          </a:prstGeom>
        </p:spPr>
        <p:txBody>
          <a:bodyPr/>
          <a:lstStyle/>
          <a:p>
            <a:r>
              <a:rPr dirty="0"/>
              <a:t>Motivation</a:t>
            </a:r>
          </a:p>
        </p:txBody>
      </p:sp>
      <p:sp>
        <p:nvSpPr>
          <p:cNvPr id="169" name="Slide Subtitle"/>
          <p:cNvSpPr txBox="1">
            <a:spLocks noGrp="1"/>
          </p:cNvSpPr>
          <p:nvPr>
            <p:ph type="body" idx="21"/>
          </p:nvPr>
        </p:nvSpPr>
        <p:spPr>
          <a:prstGeom prst="rect">
            <a:avLst/>
          </a:prstGeom>
        </p:spPr>
        <p:txBody>
          <a:bodyPr/>
          <a:lstStyle/>
          <a:p>
            <a:endParaRPr/>
          </a:p>
        </p:txBody>
      </p:sp>
      <p:sp>
        <p:nvSpPr>
          <p:cNvPr id="170" name="Automation in safety-critical systems is gaining prevalence…"/>
          <p:cNvSpPr txBox="1">
            <a:spLocks noGrp="1"/>
          </p:cNvSpPr>
          <p:nvPr>
            <p:ph type="body" sz="half" idx="1"/>
          </p:nvPr>
        </p:nvSpPr>
        <p:spPr>
          <a:xfrm>
            <a:off x="1206500" y="4248504"/>
            <a:ext cx="12558507" cy="8256012"/>
          </a:xfrm>
          <a:prstGeom prst="rect">
            <a:avLst/>
          </a:prstGeom>
        </p:spPr>
        <p:txBody>
          <a:bodyPr/>
          <a:lstStyle/>
          <a:p>
            <a:pPr marL="530352" indent="-530352" defTabSz="2121354">
              <a:spcBef>
                <a:spcPts val="3900"/>
              </a:spcBef>
              <a:defRPr sz="4176"/>
            </a:pPr>
            <a:r>
              <a:rPr dirty="0"/>
              <a:t>Automation in safety-critical systems is gaining prevalence</a:t>
            </a:r>
          </a:p>
          <a:p>
            <a:pPr marL="530352" indent="-530352" defTabSz="2121354">
              <a:spcBef>
                <a:spcPts val="3900"/>
              </a:spcBef>
              <a:defRPr sz="4176"/>
            </a:pPr>
            <a:r>
              <a:rPr dirty="0"/>
              <a:t>Formal guarantees of safety are important for medical devices, aircraft, automated vehicles, etc.</a:t>
            </a:r>
          </a:p>
          <a:p>
            <a:pPr marL="530352" indent="-530352" defTabSz="2121354">
              <a:spcBef>
                <a:spcPts val="3900"/>
              </a:spcBef>
              <a:defRPr sz="4176"/>
            </a:pPr>
            <a:r>
              <a:rPr dirty="0"/>
              <a:t>Verification is often difficult</a:t>
            </a:r>
          </a:p>
          <a:p>
            <a:pPr marL="1060704" lvl="1" indent="-530352" defTabSz="2121354">
              <a:spcBef>
                <a:spcPts val="3900"/>
              </a:spcBef>
              <a:defRPr sz="4176"/>
            </a:pPr>
            <a:r>
              <a:rPr dirty="0"/>
              <a:t>Rarely possible to verify implementations in situ</a:t>
            </a:r>
          </a:p>
          <a:p>
            <a:pPr marL="1060704" lvl="1" indent="-530352" defTabSz="2121354">
              <a:spcBef>
                <a:spcPts val="3900"/>
              </a:spcBef>
              <a:defRPr sz="4176"/>
            </a:pPr>
            <a:r>
              <a:rPr dirty="0"/>
              <a:t>Theorem provers require user interaction to run</a:t>
            </a:r>
          </a:p>
          <a:p>
            <a:pPr marL="530352" indent="-530352" defTabSz="2121354">
              <a:spcBef>
                <a:spcPts val="3900"/>
              </a:spcBef>
              <a:defRPr sz="4176"/>
            </a:pPr>
            <a:r>
              <a:rPr dirty="0"/>
              <a:t>My work attempts to automate certain collision avoidance verification tasks</a:t>
            </a:r>
          </a:p>
        </p:txBody>
      </p:sp>
      <p:sp>
        <p:nvSpPr>
          <p:cNvPr id="171"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pic>
        <p:nvPicPr>
          <p:cNvPr id="173" name="Image" descr="Image"/>
          <p:cNvPicPr>
            <a:picLocks noChangeAspect="1"/>
          </p:cNvPicPr>
          <p:nvPr/>
        </p:nvPicPr>
        <p:blipFill>
          <a:blip r:embed="rId5"/>
          <a:stretch>
            <a:fillRect/>
          </a:stretch>
        </p:blipFill>
        <p:spPr>
          <a:xfrm>
            <a:off x="14324144" y="5366273"/>
            <a:ext cx="9573344" cy="5385007"/>
          </a:xfrm>
          <a:prstGeom prst="rect">
            <a:avLst/>
          </a:prstGeom>
          <a:ln w="12700">
            <a:miter lim="400000"/>
          </a:ln>
        </p:spPr>
      </p:pic>
      <p:sp>
        <p:nvSpPr>
          <p:cNvPr id="4" name="TextBox 3">
            <a:extLst>
              <a:ext uri="{FF2B5EF4-FFF2-40B4-BE49-F238E27FC236}">
                <a16:creationId xmlns:a16="http://schemas.microsoft.com/office/drawing/2014/main" id="{AB551012-1C7F-A001-EF66-0EF7C26EF80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35733">
        <p159:morph option="byObject"/>
      </p:transition>
    </mc:Choice>
    <mc:Fallback xmlns="">
      <p:transition advTm="35733">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7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7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7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uiExpand="1" build="p" advAuto="0"/>
      <p:bldP spid="173" grpId="0" animBg="1" advAuto="0"/>
    </p:bldLst>
  </p:timing>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2CDE-1B1D-47FB-B310-A42758CFC762}"/>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D2477C40-ECE9-FEEF-FD59-4F25E884D812}"/>
              </a:ext>
            </a:extLst>
          </p:cNvPr>
          <p:cNvSpPr>
            <a:spLocks noGrp="1"/>
          </p:cNvSpPr>
          <p:nvPr>
            <p:ph type="body" sz="quarter" idx="21"/>
          </p:nvPr>
        </p:nvSpPr>
        <p:spPr/>
        <p:txBody>
          <a:bodyPr/>
          <a:lstStyle/>
          <a:p>
            <a:r>
              <a:rPr lang="en-US" dirty="0"/>
              <a:t>The PVS Theorem Prover</a:t>
            </a:r>
          </a:p>
        </p:txBody>
      </p:sp>
      <p:sp>
        <p:nvSpPr>
          <p:cNvPr id="4" name="Text Placeholder 3">
            <a:extLst>
              <a:ext uri="{FF2B5EF4-FFF2-40B4-BE49-F238E27FC236}">
                <a16:creationId xmlns:a16="http://schemas.microsoft.com/office/drawing/2014/main" id="{B3143B22-85D7-9776-C17B-18AAC0915187}"/>
              </a:ext>
            </a:extLst>
          </p:cNvPr>
          <p:cNvSpPr>
            <a:spLocks noGrp="1"/>
          </p:cNvSpPr>
          <p:nvPr>
            <p:ph type="body" idx="1"/>
          </p:nvPr>
        </p:nvSpPr>
        <p:spPr/>
        <p:txBody>
          <a:bodyPr/>
          <a:lstStyle/>
          <a:p>
            <a:r>
              <a:rPr lang="en-US" dirty="0"/>
              <a:t>Proofs formalized in the Prototype Verification System (PVS)</a:t>
            </a:r>
          </a:p>
          <a:p>
            <a:r>
              <a:rPr lang="en-US" dirty="0"/>
              <a:t>PVS consists of:</a:t>
            </a:r>
          </a:p>
          <a:p>
            <a:pPr lvl="1"/>
            <a:r>
              <a:rPr lang="en-US" dirty="0"/>
              <a:t>Specification language for expressing formal models</a:t>
            </a:r>
          </a:p>
          <a:p>
            <a:pPr lvl="1"/>
            <a:r>
              <a:rPr lang="en-US" dirty="0"/>
              <a:t>Automated interactive theorem prover to verify model correctness</a:t>
            </a:r>
          </a:p>
          <a:p>
            <a:r>
              <a:rPr lang="en-US" dirty="0"/>
              <a:t>Developed by SRI with support from NASA Langley Formal Methods</a:t>
            </a:r>
          </a:p>
        </p:txBody>
      </p:sp>
      <p:sp>
        <p:nvSpPr>
          <p:cNvPr id="5" name="Slide Number Placeholder 4">
            <a:extLst>
              <a:ext uri="{FF2B5EF4-FFF2-40B4-BE49-F238E27FC236}">
                <a16:creationId xmlns:a16="http://schemas.microsoft.com/office/drawing/2014/main" id="{F8D304D1-6B20-202C-3ABA-F705C66E0F24}"/>
              </a:ext>
            </a:extLst>
          </p:cNvPr>
          <p:cNvSpPr>
            <a:spLocks noGrp="1"/>
          </p:cNvSpPr>
          <p:nvPr>
            <p:ph type="sldNum" sz="quarter" idx="2"/>
          </p:nvPr>
        </p:nvSpPr>
        <p:spPr/>
        <p:txBody>
          <a:bodyPr/>
          <a:lstStyle/>
          <a:p>
            <a:fld id="{86CB4B4D-7CA3-9044-876B-883B54F8677D}" type="slidenum">
              <a:rPr lang="en-US" smtClean="0"/>
              <a:pPr/>
              <a:t>20</a:t>
            </a:fld>
            <a:endParaRPr lang="en-US" dirty="0"/>
          </a:p>
        </p:txBody>
      </p:sp>
      <p:sp>
        <p:nvSpPr>
          <p:cNvPr id="6" name="TextBox 5">
            <a:extLst>
              <a:ext uri="{FF2B5EF4-FFF2-40B4-BE49-F238E27FC236}">
                <a16:creationId xmlns:a16="http://schemas.microsoft.com/office/drawing/2014/main" id="{7E4934E8-42D4-B5ED-61D5-A1301BDC25C6}"/>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5953081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21</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91637" y="6001152"/>
            <a:ext cx="7510915" cy="5976075"/>
          </a:xfrm>
          <a:prstGeom prst="rect">
            <a:avLst/>
          </a:prstGeom>
        </p:spPr>
      </p:pic>
      <p:sp>
        <p:nvSpPr>
          <p:cNvPr id="8" name="TextBox 7">
            <a:extLst>
              <a:ext uri="{FF2B5EF4-FFF2-40B4-BE49-F238E27FC236}">
                <a16:creationId xmlns:a16="http://schemas.microsoft.com/office/drawing/2014/main" id="{13E18225-4F2E-4992-2972-2403A838041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979540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a:p>
            <a:pPr marL="0" indent="0">
              <a:buNone/>
            </a:pPr>
            <a:endParaRPr lang="en-US" dirty="0"/>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22</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8755" y="3721217"/>
            <a:ext cx="8125995" cy="8256011"/>
          </a:xfrm>
          <a:prstGeom prst="rect">
            <a:avLst/>
          </a:prstGeom>
        </p:spPr>
      </p:pic>
      <p:sp>
        <p:nvSpPr>
          <p:cNvPr id="8" name="TextBox 7">
            <a:extLst>
              <a:ext uri="{FF2B5EF4-FFF2-40B4-BE49-F238E27FC236}">
                <a16:creationId xmlns:a16="http://schemas.microsoft.com/office/drawing/2014/main" id="{F791E73B-42B3-05C8-047C-3689FAA90A9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2951591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a:p>
            <a:pPr marL="0" indent="0">
              <a:buNone/>
            </a:pPr>
            <a:endParaRPr lang="en-US" dirty="0"/>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23</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08755" y="3802122"/>
            <a:ext cx="8125995" cy="8223506"/>
          </a:xfrm>
          <a:prstGeom prst="rect">
            <a:avLst/>
          </a:prstGeom>
        </p:spPr>
      </p:pic>
      <p:sp>
        <p:nvSpPr>
          <p:cNvPr id="6" name="TextBox 5">
            <a:extLst>
              <a:ext uri="{FF2B5EF4-FFF2-40B4-BE49-F238E27FC236}">
                <a16:creationId xmlns:a16="http://schemas.microsoft.com/office/drawing/2014/main" id="{D57D8157-8B0A-E23B-1874-B1CFC4CEB338}"/>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7764744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a:p>
            <a:pPr marL="0" indent="0">
              <a:buNone/>
            </a:pPr>
            <a:endParaRPr lang="en-US" dirty="0"/>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24</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70424" y="3802122"/>
            <a:ext cx="7202656" cy="8223506"/>
          </a:xfrm>
          <a:prstGeom prst="rect">
            <a:avLst/>
          </a:prstGeom>
        </p:spPr>
      </p:pic>
      <p:sp>
        <p:nvSpPr>
          <p:cNvPr id="6" name="TextBox 5">
            <a:extLst>
              <a:ext uri="{FF2B5EF4-FFF2-40B4-BE49-F238E27FC236}">
                <a16:creationId xmlns:a16="http://schemas.microsoft.com/office/drawing/2014/main" id="{1777CEAE-9A9A-76EE-83D3-F76CBE98E6D3}"/>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540455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797F-1AAC-F7D6-1DD8-0AC0B7626829}"/>
              </a:ext>
            </a:extLst>
          </p:cNvPr>
          <p:cNvSpPr>
            <a:spLocks noGrp="1"/>
          </p:cNvSpPr>
          <p:nvPr>
            <p:ph type="title"/>
          </p:nvPr>
        </p:nvSpPr>
        <p:spPr/>
        <p:txBody>
          <a:bodyPr/>
          <a:lstStyle/>
          <a:p>
            <a:r>
              <a:rPr lang="en-US" dirty="0"/>
              <a:t>PVS Proofs</a:t>
            </a:r>
          </a:p>
        </p:txBody>
      </p:sp>
      <p:sp>
        <p:nvSpPr>
          <p:cNvPr id="3" name="Text Placeholder 2">
            <a:extLst>
              <a:ext uri="{FF2B5EF4-FFF2-40B4-BE49-F238E27FC236}">
                <a16:creationId xmlns:a16="http://schemas.microsoft.com/office/drawing/2014/main" id="{4D8A31BE-A4BB-9142-5B4A-104FCB49B12B}"/>
              </a:ext>
            </a:extLst>
          </p:cNvPr>
          <p:cNvSpPr>
            <a:spLocks noGrp="1"/>
          </p:cNvSpPr>
          <p:nvPr>
            <p:ph type="body" sz="quarter" idx="21"/>
          </p:nvPr>
        </p:nvSpPr>
        <p:spPr/>
        <p:txBody>
          <a:bodyPr/>
          <a:lstStyle/>
          <a:p>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8548C5A-1195-EB7B-F347-DE2B5D68C2A3}"/>
                  </a:ext>
                </a:extLst>
              </p:cNvPr>
              <p:cNvSpPr>
                <a:spLocks noGrp="1"/>
              </p:cNvSpPr>
              <p:nvPr>
                <p:ph type="body" idx="1"/>
              </p:nvPr>
            </p:nvSpPr>
            <p:spPr>
              <a:xfrm>
                <a:off x="1206500" y="4248504"/>
                <a:ext cx="12561751" cy="8256012"/>
              </a:xfrm>
            </p:spPr>
            <p:txBody>
              <a:bodyPr/>
              <a:lstStyle/>
              <a:p>
                <a:r>
                  <a:rPr lang="en-US" dirty="0"/>
                  <a:t>PVS proofs reproduce algebraic steps from our paper</a:t>
                </a:r>
              </a:p>
              <a:p>
                <a:pPr lvl="1"/>
                <a:r>
                  <a:rPr lang="en-US" dirty="0"/>
                  <a:t>Isolating </a:t>
                </a:r>
                <a14:m>
                  <m:oMath xmlns:m="http://schemas.openxmlformats.org/officeDocument/2006/math">
                    <m:r>
                      <a:rPr lang="en-US" b="0" i="1" smtClean="0">
                        <a:latin typeface="Cambria Math" panose="02040503050406030204" pitchFamily="18" charset="0"/>
                      </a:rPr>
                      <m:t>𝑥</m:t>
                    </m:r>
                  </m:oMath>
                </a14:m>
                <a:r>
                  <a:rPr lang="en-US" dirty="0"/>
                  <a:t> in inequalities representing edges adjacent to each active corner</a:t>
                </a:r>
              </a:p>
              <a:p>
                <a:pPr lvl="1"/>
                <a:r>
                  <a:rPr lang="en-US" dirty="0"/>
                  <a:t>Eliminating </a:t>
                </a:r>
                <a14:m>
                  <m:oMath xmlns:m="http://schemas.openxmlformats.org/officeDocument/2006/math">
                    <m:r>
                      <a:rPr lang="en-US" b="0" i="1" smtClean="0">
                        <a:latin typeface="Cambria Math" panose="02040503050406030204" pitchFamily="18" charset="0"/>
                      </a:rPr>
                      <m:t>𝑥</m:t>
                    </m:r>
                  </m:oMath>
                </a14:m>
                <a:r>
                  <a:rPr lang="en-US" dirty="0"/>
                  <a:t> and bounding remaining terms as negative or positive</a:t>
                </a:r>
              </a:p>
              <a:p>
                <a:pPr lvl="1"/>
                <a:r>
                  <a:rPr lang="en-US" dirty="0"/>
                  <a:t>Multiplying two bounds to yield a subclause from our explicit formulation</a:t>
                </a:r>
              </a:p>
            </p:txBody>
          </p:sp>
        </mc:Choice>
        <mc:Fallback xmlns="">
          <p:sp>
            <p:nvSpPr>
              <p:cNvPr id="4" name="Text Placeholder 3">
                <a:extLst>
                  <a:ext uri="{FF2B5EF4-FFF2-40B4-BE49-F238E27FC236}">
                    <a16:creationId xmlns:a16="http://schemas.microsoft.com/office/drawing/2014/main" id="{A8548C5A-1195-EB7B-F347-DE2B5D68C2A3}"/>
                  </a:ext>
                </a:extLst>
              </p:cNvPr>
              <p:cNvSpPr>
                <a:spLocks noGrp="1" noRot="1" noChangeAspect="1" noMove="1" noResize="1" noEditPoints="1" noAdjustHandles="1" noChangeArrowheads="1" noChangeShapeType="1" noTextEdit="1"/>
              </p:cNvSpPr>
              <p:nvPr>
                <p:ph type="body" idx="1"/>
              </p:nvPr>
            </p:nvSpPr>
            <p:spPr>
              <a:xfrm>
                <a:off x="1206500" y="4248504"/>
                <a:ext cx="12561751" cy="8256012"/>
              </a:xfrm>
              <a:blipFill>
                <a:blip r:embed="rId3"/>
                <a:stretch>
                  <a:fillRect l="-3131" t="-4301" r="-343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4C373BA-B81E-DAB2-D487-07CE294B1E22}"/>
              </a:ext>
            </a:extLst>
          </p:cNvPr>
          <p:cNvSpPr>
            <a:spLocks noGrp="1"/>
          </p:cNvSpPr>
          <p:nvPr>
            <p:ph type="sldNum" sz="quarter" idx="2"/>
          </p:nvPr>
        </p:nvSpPr>
        <p:spPr/>
        <p:txBody>
          <a:bodyPr/>
          <a:lstStyle/>
          <a:p>
            <a:fld id="{86CB4B4D-7CA3-9044-876B-883B54F8677D}" type="slidenum">
              <a:rPr lang="en-US" smtClean="0"/>
              <a:pPr/>
              <a:t>25</a:t>
            </a:fld>
            <a:endParaRPr lang="en-US" dirty="0"/>
          </a:p>
        </p:txBody>
      </p:sp>
      <p:sp>
        <p:nvSpPr>
          <p:cNvPr id="8" name="TextBox 7">
            <a:extLst>
              <a:ext uri="{FF2B5EF4-FFF2-40B4-BE49-F238E27FC236}">
                <a16:creationId xmlns:a16="http://schemas.microsoft.com/office/drawing/2014/main" id="{A9B4FBE4-B33E-32B0-BCE7-C202A43505C3}"/>
              </a:ext>
            </a:extLst>
          </p:cNvPr>
          <p:cNvSpPr txBox="1"/>
          <p:nvPr/>
        </p:nvSpPr>
        <p:spPr>
          <a:xfrm>
            <a:off x="13768251" y="5476412"/>
            <a:ext cx="10319658"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dirty="0" err="1">
                <a:solidFill>
                  <a:srgbClr val="000000"/>
                </a:solidFill>
                <a:latin typeface="Courier" pitchFamily="2" charset="0"/>
              </a:rPr>
              <a:t>SquareSound</a:t>
            </a:r>
            <a:r>
              <a:rPr lang="en-US" sz="3000" dirty="0">
                <a:solidFill>
                  <a:srgbClr val="000000"/>
                </a:solidFill>
                <a:latin typeface="Courier" pitchFamily="2" charset="0"/>
              </a:rPr>
              <a:t>(xo, </a:t>
            </a:r>
            <a:r>
              <a:rPr lang="en-US" sz="3000" dirty="0" err="1">
                <a:solidFill>
                  <a:srgbClr val="000000"/>
                </a:solidFill>
                <a:latin typeface="Courier" pitchFamily="2" charset="0"/>
              </a:rPr>
              <a:t>yo</a:t>
            </a:r>
            <a:r>
              <a:rPr lang="en-US" sz="3000" dirty="0">
                <a:solidFill>
                  <a:srgbClr val="000000"/>
                </a:solidFill>
                <a:latin typeface="Courier" pitchFamily="2" charset="0"/>
              </a:rPr>
              <a:t>, alpha: </a:t>
            </a:r>
            <a:r>
              <a:rPr lang="en-US" sz="3000" dirty="0">
                <a:solidFill>
                  <a:srgbClr val="0070C0"/>
                </a:solidFill>
                <a:latin typeface="Courier" pitchFamily="2" charset="0"/>
              </a:rPr>
              <a:t>real</a:t>
            </a:r>
            <a:r>
              <a:rPr lang="en-US" sz="3000" dirty="0">
                <a:solidFill>
                  <a:srgbClr val="000000"/>
                </a:solidFill>
                <a:latin typeface="Courier" pitchFamily="2" charset="0"/>
              </a:rPr>
              <a:t>) : </a:t>
            </a:r>
            <a:r>
              <a:rPr lang="en-US" sz="3000" dirty="0">
                <a:solidFill>
                  <a:srgbClr val="0070C0"/>
                </a:solidFill>
                <a:latin typeface="Courier" pitchFamily="2" charset="0"/>
              </a:rPr>
              <a:t>bool</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a:solidFill>
                  <a:srgbClr val="7030A0"/>
                </a:solidFill>
                <a:latin typeface="Courier" pitchFamily="2" charset="0"/>
              </a:rPr>
              <a:t>EXISTS</a:t>
            </a:r>
            <a:r>
              <a:rPr lang="en-US" sz="3000" dirty="0">
                <a:solidFill>
                  <a:srgbClr val="000000"/>
                </a:solidFill>
                <a:latin typeface="Courier" pitchFamily="2" charset="0"/>
              </a:rPr>
              <a:t> (x : </a:t>
            </a:r>
            <a:r>
              <a:rPr lang="en-US" sz="3000" dirty="0">
                <a:solidFill>
                  <a:srgbClr val="0070C0"/>
                </a:solidFill>
                <a:latin typeface="Courier" pitchFamily="2" charset="0"/>
              </a:rPr>
              <a:t>real</a:t>
            </a:r>
            <a:r>
              <a:rPr lang="en-US" sz="3000" dirty="0">
                <a:solidFill>
                  <a:srgbClr val="000000"/>
                </a:solidFill>
                <a:latin typeface="Courier" pitchFamily="2" charset="0"/>
              </a:rPr>
              <a:t>) : </a:t>
            </a:r>
          </a:p>
          <a:p>
            <a:pPr algn="l"/>
            <a:r>
              <a:rPr lang="en-US" sz="3000" dirty="0">
                <a:solidFill>
                  <a:srgbClr val="000000"/>
                </a:solidFill>
                <a:latin typeface="Courier" pitchFamily="2" charset="0"/>
              </a:rPr>
              <a:t>  ((xo - x) &lt;= 1 </a:t>
            </a:r>
            <a:r>
              <a:rPr lang="en-US" sz="3000" dirty="0">
                <a:solidFill>
                  <a:srgbClr val="7030A0"/>
                </a:solidFill>
                <a:latin typeface="Courier" pitchFamily="2" charset="0"/>
              </a:rPr>
              <a:t>AND</a:t>
            </a:r>
            <a:r>
              <a:rPr lang="en-US" sz="3000" dirty="0">
                <a:solidFill>
                  <a:srgbClr val="000000"/>
                </a:solidFill>
                <a:latin typeface="Courier" pitchFamily="2" charset="0"/>
              </a:rPr>
              <a:t> (xo - x) &gt;=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&lt;= 1 </a:t>
            </a:r>
            <a:r>
              <a:rPr lang="en-US" sz="3000" dirty="0">
                <a:solidFill>
                  <a:srgbClr val="7030A0"/>
                </a:solidFill>
                <a:latin typeface="Courier" pitchFamily="2" charset="0"/>
              </a:rPr>
              <a:t>AND</a:t>
            </a:r>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&gt;= -1)) </a:t>
            </a:r>
          </a:p>
          <a:p>
            <a:pPr algn="l"/>
            <a:r>
              <a:rPr lang="en-US" sz="3000" dirty="0">
                <a:solidFill>
                  <a:srgbClr val="000000"/>
                </a:solidFill>
                <a:latin typeface="Courier" pitchFamily="2" charset="0"/>
              </a:rPr>
              <a:t>  </a:t>
            </a:r>
            <a:r>
              <a:rPr lang="en-US" sz="3000" dirty="0">
                <a:solidFill>
                  <a:srgbClr val="7030A0"/>
                </a:solidFill>
                <a:latin typeface="Courier" pitchFamily="2" charset="0"/>
              </a:rPr>
              <a:t>IMPLIES</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&lt;= 0) </a:t>
            </a:r>
            <a:r>
              <a:rPr lang="en-US" sz="3000" dirty="0">
                <a:solidFill>
                  <a:srgbClr val="7030A0"/>
                </a:solidFill>
                <a:latin typeface="Courier" pitchFamily="2" charset="0"/>
              </a:rPr>
              <a:t>OR</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&lt;= 0)</a:t>
            </a:r>
          </a:p>
        </p:txBody>
      </p:sp>
      <p:sp>
        <p:nvSpPr>
          <p:cNvPr id="6" name="TextBox 5">
            <a:extLst>
              <a:ext uri="{FF2B5EF4-FFF2-40B4-BE49-F238E27FC236}">
                <a16:creationId xmlns:a16="http://schemas.microsoft.com/office/drawing/2014/main" id="{6A3A457A-F8B3-2914-F9F6-7BD4FB700881}"/>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512864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797F-1AAC-F7D6-1DD8-0AC0B7626829}"/>
              </a:ext>
            </a:extLst>
          </p:cNvPr>
          <p:cNvSpPr>
            <a:spLocks noGrp="1"/>
          </p:cNvSpPr>
          <p:nvPr>
            <p:ph type="title"/>
          </p:nvPr>
        </p:nvSpPr>
        <p:spPr/>
        <p:txBody>
          <a:bodyPr/>
          <a:lstStyle/>
          <a:p>
            <a:r>
              <a:rPr lang="en-US" dirty="0"/>
              <a:t>PVS Proofs</a:t>
            </a:r>
          </a:p>
        </p:txBody>
      </p:sp>
      <p:sp>
        <p:nvSpPr>
          <p:cNvPr id="3" name="Text Placeholder 2">
            <a:extLst>
              <a:ext uri="{FF2B5EF4-FFF2-40B4-BE49-F238E27FC236}">
                <a16:creationId xmlns:a16="http://schemas.microsoft.com/office/drawing/2014/main" id="{4D8A31BE-A4BB-9142-5B4A-104FCB49B12B}"/>
              </a:ext>
            </a:extLst>
          </p:cNvPr>
          <p:cNvSpPr>
            <a:spLocks noGrp="1"/>
          </p:cNvSpPr>
          <p:nvPr>
            <p:ph type="body" sz="quarter" idx="21"/>
          </p:nvPr>
        </p:nvSpPr>
        <p:spPr/>
        <p:txBody>
          <a:bodyPr/>
          <a:lstStyle/>
          <a:p>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8548C5A-1195-EB7B-F347-DE2B5D68C2A3}"/>
                  </a:ext>
                </a:extLst>
              </p:cNvPr>
              <p:cNvSpPr>
                <a:spLocks noGrp="1"/>
              </p:cNvSpPr>
              <p:nvPr>
                <p:ph type="body" idx="1"/>
              </p:nvPr>
            </p:nvSpPr>
            <p:spPr>
              <a:xfrm>
                <a:off x="1206500" y="4248504"/>
                <a:ext cx="12561751" cy="8256012"/>
              </a:xfrm>
            </p:spPr>
            <p:txBody>
              <a:bodyPr>
                <a:normAutofit lnSpcReduction="10000"/>
              </a:bodyPr>
              <a:lstStyle/>
              <a:p>
                <a:r>
                  <a:rPr lang="en-US" dirty="0"/>
                  <a:t>PVS proofs reproduce algebraic steps from our paper</a:t>
                </a:r>
              </a:p>
              <a:p>
                <a:pPr lvl="1"/>
                <a:r>
                  <a:rPr lang="en-US" dirty="0"/>
                  <a:t>Isolating </a:t>
                </a:r>
                <a14:m>
                  <m:oMath xmlns:m="http://schemas.openxmlformats.org/officeDocument/2006/math">
                    <m:r>
                      <a:rPr lang="en-US" b="0" i="1" smtClean="0">
                        <a:latin typeface="Cambria Math" panose="02040503050406030204" pitchFamily="18" charset="0"/>
                      </a:rPr>
                      <m:t>𝑥</m:t>
                    </m:r>
                  </m:oMath>
                </a14:m>
                <a:r>
                  <a:rPr lang="en-US" dirty="0"/>
                  <a:t> in inequalities representing edges adjacent to each active corner</a:t>
                </a:r>
              </a:p>
              <a:p>
                <a:pPr lvl="1"/>
                <a:r>
                  <a:rPr lang="en-US" dirty="0"/>
                  <a:t>Eliminating </a:t>
                </a:r>
                <a14:m>
                  <m:oMath xmlns:m="http://schemas.openxmlformats.org/officeDocument/2006/math">
                    <m:r>
                      <a:rPr lang="en-US" b="0" i="1" smtClean="0">
                        <a:latin typeface="Cambria Math" panose="02040503050406030204" pitchFamily="18" charset="0"/>
                      </a:rPr>
                      <m:t>𝑥</m:t>
                    </m:r>
                  </m:oMath>
                </a14:m>
                <a:r>
                  <a:rPr lang="en-US" dirty="0"/>
                  <a:t> and bounding remaining terms as negative or positive</a:t>
                </a:r>
              </a:p>
              <a:p>
                <a:pPr lvl="1"/>
                <a:r>
                  <a:rPr lang="en-US" dirty="0"/>
                  <a:t>Multiplying two bounds to yield a subclause from our explicit formulation</a:t>
                </a:r>
              </a:p>
              <a:p>
                <a:r>
                  <a:rPr lang="en-US" dirty="0"/>
                  <a:t>PVS proofs complete for instances of a square, diamond, and hexagon</a:t>
                </a:r>
              </a:p>
            </p:txBody>
          </p:sp>
        </mc:Choice>
        <mc:Fallback xmlns="">
          <p:sp>
            <p:nvSpPr>
              <p:cNvPr id="4" name="Text Placeholder 3">
                <a:extLst>
                  <a:ext uri="{FF2B5EF4-FFF2-40B4-BE49-F238E27FC236}">
                    <a16:creationId xmlns:a16="http://schemas.microsoft.com/office/drawing/2014/main" id="{A8548C5A-1195-EB7B-F347-DE2B5D68C2A3}"/>
                  </a:ext>
                </a:extLst>
              </p:cNvPr>
              <p:cNvSpPr>
                <a:spLocks noGrp="1" noRot="1" noChangeAspect="1" noMove="1" noResize="1" noEditPoints="1" noAdjustHandles="1" noChangeArrowheads="1" noChangeShapeType="1" noTextEdit="1"/>
              </p:cNvSpPr>
              <p:nvPr>
                <p:ph type="body" idx="1"/>
              </p:nvPr>
            </p:nvSpPr>
            <p:spPr>
              <a:xfrm>
                <a:off x="1206500" y="4248504"/>
                <a:ext cx="12561751" cy="8256012"/>
              </a:xfrm>
              <a:blipFill>
                <a:blip r:embed="rId3"/>
                <a:stretch>
                  <a:fillRect l="-3131" t="-5223" r="-3434" b="-36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4C373BA-B81E-DAB2-D487-07CE294B1E22}"/>
              </a:ext>
            </a:extLst>
          </p:cNvPr>
          <p:cNvSpPr>
            <a:spLocks noGrp="1"/>
          </p:cNvSpPr>
          <p:nvPr>
            <p:ph type="sldNum" sz="quarter" idx="2"/>
          </p:nvPr>
        </p:nvSpPr>
        <p:spPr/>
        <p:txBody>
          <a:bodyPr/>
          <a:lstStyle/>
          <a:p>
            <a:fld id="{86CB4B4D-7CA3-9044-876B-883B54F8677D}" type="slidenum">
              <a:rPr lang="en-US" smtClean="0"/>
              <a:pPr/>
              <a:t>26</a:t>
            </a:fld>
            <a:endParaRPr lang="en-US" dirty="0"/>
          </a:p>
        </p:txBody>
      </p:sp>
      <p:sp>
        <p:nvSpPr>
          <p:cNvPr id="8" name="TextBox 7">
            <a:extLst>
              <a:ext uri="{FF2B5EF4-FFF2-40B4-BE49-F238E27FC236}">
                <a16:creationId xmlns:a16="http://schemas.microsoft.com/office/drawing/2014/main" id="{A9B4FBE4-B33E-32B0-BCE7-C202A43505C3}"/>
              </a:ext>
            </a:extLst>
          </p:cNvPr>
          <p:cNvSpPr txBox="1"/>
          <p:nvPr/>
        </p:nvSpPr>
        <p:spPr>
          <a:xfrm>
            <a:off x="13768251" y="5476412"/>
            <a:ext cx="10319658" cy="517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dirty="0" err="1">
                <a:solidFill>
                  <a:srgbClr val="000000"/>
                </a:solidFill>
                <a:latin typeface="Courier" pitchFamily="2" charset="0"/>
              </a:rPr>
              <a:t>DiamondSound</a:t>
            </a:r>
            <a:r>
              <a:rPr lang="en-US" sz="3000" dirty="0">
                <a:solidFill>
                  <a:srgbClr val="000000"/>
                </a:solidFill>
                <a:latin typeface="Courier" pitchFamily="2" charset="0"/>
              </a:rPr>
              <a:t>(xo, </a:t>
            </a:r>
            <a:r>
              <a:rPr lang="en-US" sz="3000" dirty="0" err="1">
                <a:solidFill>
                  <a:srgbClr val="000000"/>
                </a:solidFill>
                <a:latin typeface="Courier" pitchFamily="2" charset="0"/>
              </a:rPr>
              <a:t>yo</a:t>
            </a:r>
            <a:r>
              <a:rPr lang="en-US" sz="3000" dirty="0">
                <a:solidFill>
                  <a:srgbClr val="000000"/>
                </a:solidFill>
                <a:latin typeface="Courier" pitchFamily="2" charset="0"/>
              </a:rPr>
              <a:t>, alpha : </a:t>
            </a:r>
            <a:r>
              <a:rPr lang="en-US" sz="3000" dirty="0">
                <a:solidFill>
                  <a:srgbClr val="0070C0"/>
                </a:solidFill>
                <a:latin typeface="Courier" pitchFamily="2" charset="0"/>
              </a:rPr>
              <a:t>real</a:t>
            </a:r>
            <a:r>
              <a:rPr lang="en-US" sz="3000" dirty="0">
                <a:solidFill>
                  <a:srgbClr val="000000"/>
                </a:solidFill>
                <a:latin typeface="Courier" pitchFamily="2" charset="0"/>
              </a:rPr>
              <a:t>) : </a:t>
            </a:r>
            <a:r>
              <a:rPr lang="en-US" sz="3000" dirty="0">
                <a:solidFill>
                  <a:srgbClr val="0070C0"/>
                </a:solidFill>
                <a:latin typeface="Courier" pitchFamily="2" charset="0"/>
              </a:rPr>
              <a:t>bool</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a:solidFill>
                  <a:srgbClr val="7030A0"/>
                </a:solidFill>
                <a:latin typeface="Courier" pitchFamily="2" charset="0"/>
              </a:rPr>
              <a:t>EXISTS</a:t>
            </a:r>
            <a:r>
              <a:rPr lang="en-US" sz="3000" dirty="0">
                <a:solidFill>
                  <a:srgbClr val="000000"/>
                </a:solidFill>
                <a:latin typeface="Courier" pitchFamily="2" charset="0"/>
              </a:rPr>
              <a:t>(x : </a:t>
            </a:r>
            <a:r>
              <a:rPr lang="en-US" sz="3000" dirty="0">
                <a:solidFill>
                  <a:srgbClr val="0070C0"/>
                </a:solidFill>
                <a:latin typeface="Courier" pitchFamily="2" charset="0"/>
              </a:rPr>
              <a:t>real</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&lt;=  xo - x + 1)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&gt;=  xo - x - 1)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&lt;= -xo + x + 1)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&gt;= -xo + x - 1)))</a:t>
            </a:r>
          </a:p>
          <a:p>
            <a:pPr algn="l"/>
            <a:r>
              <a:rPr lang="en-US" sz="3000" dirty="0">
                <a:solidFill>
                  <a:srgbClr val="000000"/>
                </a:solidFill>
                <a:latin typeface="Courier" pitchFamily="2" charset="0"/>
              </a:rPr>
              <a:t>  </a:t>
            </a:r>
            <a:r>
              <a:rPr lang="en-US" sz="3000" dirty="0">
                <a:solidFill>
                  <a:srgbClr val="7030A0"/>
                </a:solidFill>
                <a:latin typeface="Courier" pitchFamily="2" charset="0"/>
              </a:rPr>
              <a:t>IMPLIES</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&lt;= 0 </a:t>
            </a:r>
            <a:r>
              <a:rPr lang="en-US" sz="3000" dirty="0">
                <a:solidFill>
                  <a:srgbClr val="7030A0"/>
                </a:solidFill>
                <a:latin typeface="Courier" pitchFamily="2" charset="0"/>
              </a:rPr>
              <a:t>OR</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+ 1)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- 1) &lt;= 0)</a:t>
            </a:r>
          </a:p>
        </p:txBody>
      </p:sp>
      <p:sp>
        <p:nvSpPr>
          <p:cNvPr id="6" name="TextBox 5">
            <a:extLst>
              <a:ext uri="{FF2B5EF4-FFF2-40B4-BE49-F238E27FC236}">
                <a16:creationId xmlns:a16="http://schemas.microsoft.com/office/drawing/2014/main" id="{9D7F86B0-B5CE-8145-1DE5-596814244D5E}"/>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303211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Conclusion"/>
          <p:cNvSpPr txBox="1">
            <a:spLocks noGrp="1"/>
          </p:cNvSpPr>
          <p:nvPr>
            <p:ph type="title"/>
          </p:nvPr>
        </p:nvSpPr>
        <p:spPr>
          <a:prstGeom prst="rect">
            <a:avLst/>
          </a:prstGeom>
        </p:spPr>
        <p:txBody>
          <a:bodyPr/>
          <a:lstStyle/>
          <a:p>
            <a:r>
              <a:rPr lang="en-US" dirty="0"/>
              <a:t>Summary</a:t>
            </a:r>
            <a:endParaRPr dirty="0"/>
          </a:p>
        </p:txBody>
      </p:sp>
      <p:sp>
        <p:nvSpPr>
          <p:cNvPr id="441" name="Slide Subtitle"/>
          <p:cNvSpPr txBox="1">
            <a:spLocks noGrp="1"/>
          </p:cNvSpPr>
          <p:nvPr>
            <p:ph type="body" idx="21"/>
          </p:nvPr>
        </p:nvSpPr>
        <p:spPr>
          <a:prstGeom prst="rect">
            <a:avLst/>
          </a:prstGeom>
        </p:spPr>
        <p:txBody>
          <a:bodyPr/>
          <a:lstStyle/>
          <a:p>
            <a:endParaRPr/>
          </a:p>
        </p:txBody>
      </p:sp>
      <p:sp>
        <p:nvSpPr>
          <p:cNvPr id="442" name="Automated method for constructing symbolic geometric safe regions without quantifiers from convex polygon and piecewise trajectories…"/>
          <p:cNvSpPr txBox="1">
            <a:spLocks noGrp="1"/>
          </p:cNvSpPr>
          <p:nvPr>
            <p:ph type="body" idx="1"/>
          </p:nvPr>
        </p:nvSpPr>
        <p:spPr>
          <a:prstGeom prst="rect">
            <a:avLst/>
          </a:prstGeom>
        </p:spPr>
        <p:txBody>
          <a:bodyPr/>
          <a:lstStyle/>
          <a:p>
            <a:r>
              <a:rPr dirty="0"/>
              <a:t>Automated method for constructing </a:t>
            </a:r>
            <a:r>
              <a:rPr i="1" dirty="0"/>
              <a:t>symbolic geometric safe regions </a:t>
            </a:r>
            <a:r>
              <a:rPr dirty="0"/>
              <a:t>without quantifiers from convex polygon and piecewise trajectories</a:t>
            </a:r>
            <a:endParaRPr lang="en-US" dirty="0"/>
          </a:p>
          <a:p>
            <a:r>
              <a:rPr lang="en-US" dirty="0"/>
              <a:t>Proof of correctness for the active corner method</a:t>
            </a:r>
          </a:p>
          <a:p>
            <a:pPr lvl="1"/>
            <a:r>
              <a:rPr lang="en-US" dirty="0"/>
              <a:t>Original approach leveraging bounds on trajectory derivative from polygon</a:t>
            </a:r>
          </a:p>
          <a:p>
            <a:pPr lvl="1"/>
            <a:r>
              <a:rPr lang="en-US" dirty="0"/>
              <a:t>Novel, in-progress approach representing polygon using inequalities</a:t>
            </a:r>
          </a:p>
          <a:p>
            <a:pPr lvl="1"/>
            <a:r>
              <a:rPr lang="en-US" dirty="0"/>
              <a:t>PVS lemmas proven for specific instances of this problem</a:t>
            </a:r>
          </a:p>
        </p:txBody>
      </p:sp>
      <p:sp>
        <p:nvSpPr>
          <p:cNvPr id="4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4" name="TextBox 3">
            <a:extLst>
              <a:ext uri="{FF2B5EF4-FFF2-40B4-BE49-F238E27FC236}">
                <a16:creationId xmlns:a16="http://schemas.microsoft.com/office/drawing/2014/main" id="{2E025339-2278-9A59-EE15-0DF255AB235A}"/>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37002">
        <p159:morph option="byObject"/>
      </p:transition>
    </mc:Choice>
    <mc:Fallback xmlns="">
      <p:transition advTm="37002">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Future Work"/>
          <p:cNvSpPr txBox="1">
            <a:spLocks noGrp="1"/>
          </p:cNvSpPr>
          <p:nvPr>
            <p:ph type="title"/>
          </p:nvPr>
        </p:nvSpPr>
        <p:spPr>
          <a:prstGeom prst="rect">
            <a:avLst/>
          </a:prstGeom>
        </p:spPr>
        <p:txBody>
          <a:bodyPr/>
          <a:lstStyle/>
          <a:p>
            <a:r>
              <a:t>Future Work</a:t>
            </a:r>
          </a:p>
        </p:txBody>
      </p:sp>
      <p:sp>
        <p:nvSpPr>
          <p:cNvPr id="447" name="Slide Subtitle"/>
          <p:cNvSpPr txBox="1">
            <a:spLocks noGrp="1"/>
          </p:cNvSpPr>
          <p:nvPr>
            <p:ph type="body" idx="21"/>
          </p:nvPr>
        </p:nvSpPr>
        <p:spPr>
          <a:prstGeom prst="rect">
            <a:avLst/>
          </a:prstGeom>
        </p:spPr>
        <p:txBody>
          <a:bodyPr/>
          <a:lstStyle/>
          <a:p>
            <a:endParaRPr/>
          </a:p>
        </p:txBody>
      </p:sp>
      <mc:AlternateContent xmlns:mc="http://schemas.openxmlformats.org/markup-compatibility/2006" xmlns:a14="http://schemas.microsoft.com/office/drawing/2010/main">
        <mc:Choice Requires="a14">
          <p:sp>
            <p:nvSpPr>
              <p:cNvPr id="448" name="Automatic proof certificate generation using Coq or PVS…"/>
              <p:cNvSpPr txBox="1">
                <a:spLocks noGrp="1"/>
              </p:cNvSpPr>
              <p:nvPr>
                <p:ph type="body" sz="half" idx="1"/>
              </p:nvPr>
            </p:nvSpPr>
            <p:spPr>
              <a:xfrm>
                <a:off x="1206500" y="4248504"/>
                <a:ext cx="12300807" cy="8256012"/>
              </a:xfrm>
              <a:prstGeom prst="rect">
                <a:avLst/>
              </a:prstGeom>
            </p:spPr>
            <p:txBody>
              <a:bodyPr/>
              <a:lstStyle/>
              <a:p>
                <a:r>
                  <a:rPr lang="en-US" dirty="0"/>
                  <a:t>Generalize proof approach to all polygons</a:t>
                </a:r>
              </a:p>
              <a:p>
                <a:r>
                  <a:rPr lang="en-US" dirty="0"/>
                  <a:t>Handle trajectory functions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by bounding derivatives in our proof</a:t>
                </a:r>
              </a:p>
              <a:p>
                <a:r>
                  <a:rPr lang="en-US" dirty="0"/>
                  <a:t>Extension of this method to rotating objects or n-dimensional settings</a:t>
                </a:r>
              </a:p>
            </p:txBody>
          </p:sp>
        </mc:Choice>
        <mc:Fallback xmlns="">
          <p:sp>
            <p:nvSpPr>
              <p:cNvPr id="448" name="Automatic proof certificate generation using Coq or PVS…"/>
              <p:cNvSpPr txBox="1">
                <a:spLocks noGrp="1" noRot="1" noChangeAspect="1" noMove="1" noResize="1" noEditPoints="1" noAdjustHandles="1" noChangeArrowheads="1" noChangeShapeType="1" noTextEdit="1"/>
              </p:cNvSpPr>
              <p:nvPr>
                <p:ph type="body" sz="half" idx="1"/>
              </p:nvPr>
            </p:nvSpPr>
            <p:spPr>
              <a:xfrm>
                <a:off x="1206500" y="4248504"/>
                <a:ext cx="12300807" cy="8256012"/>
              </a:xfrm>
              <a:prstGeom prst="rect">
                <a:avLst/>
              </a:prstGeom>
              <a:blipFill>
                <a:blip r:embed="rId3"/>
                <a:stretch>
                  <a:fillRect l="-3199" t="-4301" r="-1032"/>
                </a:stretch>
              </a:blipFill>
            </p:spPr>
            <p:txBody>
              <a:bodyPr/>
              <a:lstStyle/>
              <a:p>
                <a:r>
                  <a:rPr lang="en-US">
                    <a:noFill/>
                  </a:rPr>
                  <a:t> </a:t>
                </a:r>
              </a:p>
            </p:txBody>
          </p:sp>
        </mc:Fallback>
      </mc:AlternateContent>
      <p:sp>
        <p:nvSpPr>
          <p:cNvPr id="4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pic>
        <p:nvPicPr>
          <p:cNvPr id="451" name="rotating-safe-region.pdf" descr="rotating-safe-region.pdf"/>
          <p:cNvPicPr>
            <a:picLocks noChangeAspect="1"/>
          </p:cNvPicPr>
          <p:nvPr/>
        </p:nvPicPr>
        <p:blipFill>
          <a:blip r:embed="rId4"/>
          <a:stretch>
            <a:fillRect/>
          </a:stretch>
        </p:blipFill>
        <p:spPr>
          <a:xfrm>
            <a:off x="14964734" y="4106826"/>
            <a:ext cx="7923213" cy="7772744"/>
          </a:xfrm>
          <a:prstGeom prst="rect">
            <a:avLst/>
          </a:prstGeom>
          <a:ln w="12700">
            <a:miter lim="400000"/>
          </a:ln>
        </p:spPr>
      </p:pic>
      <p:sp>
        <p:nvSpPr>
          <p:cNvPr id="2" name="Adler et al., AIAA ‘19">
            <a:extLst>
              <a:ext uri="{FF2B5EF4-FFF2-40B4-BE49-F238E27FC236}">
                <a16:creationId xmlns:a16="http://schemas.microsoft.com/office/drawing/2014/main" id="{2B7AC30B-CBFF-8E8F-C943-E7B3A6FE074E}"/>
              </a:ext>
            </a:extLst>
          </p:cNvPr>
          <p:cNvSpPr txBox="1"/>
          <p:nvPr/>
        </p:nvSpPr>
        <p:spPr>
          <a:xfrm>
            <a:off x="18910756" y="13064003"/>
            <a:ext cx="54373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r>
              <a:rPr lang="en-US" dirty="0" err="1">
                <a:solidFill>
                  <a:srgbClr val="FFFFFF"/>
                </a:solidFill>
              </a:rPr>
              <a:t>Kheterpal</a:t>
            </a:r>
            <a:r>
              <a:rPr lang="en-US" dirty="0">
                <a:solidFill>
                  <a:srgbClr val="FFFFFF"/>
                </a:solidFill>
              </a:rPr>
              <a:t> et al., FTSCS @ SPLASH ‘22</a:t>
            </a:r>
            <a:endParaRPr dirty="0">
              <a:solidFill>
                <a:srgbClr val="FFFFFF"/>
              </a:solidFill>
            </a:endParaRPr>
          </a:p>
        </p:txBody>
      </p:sp>
      <p:sp>
        <p:nvSpPr>
          <p:cNvPr id="10" name="Automated method for constructing symbolic geometric safe regions without quantifiers from convex polygon and piecewise trajectories…">
            <a:extLst>
              <a:ext uri="{FF2B5EF4-FFF2-40B4-BE49-F238E27FC236}">
                <a16:creationId xmlns:a16="http://schemas.microsoft.com/office/drawing/2014/main" id="{30E91AC8-43DF-0FED-EF63-FA66869DC8EF}"/>
              </a:ext>
            </a:extLst>
          </p:cNvPr>
          <p:cNvSpPr txBox="1">
            <a:spLocks/>
          </p:cNvSpPr>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endParaRPr lang="en-US" dirty="0"/>
          </a:p>
        </p:txBody>
      </p:sp>
      <p:sp>
        <p:nvSpPr>
          <p:cNvPr id="13" name="TextBox 12">
            <a:extLst>
              <a:ext uri="{FF2B5EF4-FFF2-40B4-BE49-F238E27FC236}">
                <a16:creationId xmlns:a16="http://schemas.microsoft.com/office/drawing/2014/main" id="{C1D16255-942D-79E6-D297-2C390595BE0D}"/>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46506">
        <p159:morph option="byObject"/>
      </p:transition>
    </mc:Choice>
    <mc:Fallback xmlns="">
      <p:transition advTm="46506">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A612-D760-65C1-FD9D-64DAF339BCDC}"/>
              </a:ext>
            </a:extLst>
          </p:cNvPr>
          <p:cNvSpPr>
            <a:spLocks noGrp="1"/>
          </p:cNvSpPr>
          <p:nvPr>
            <p:ph type="title"/>
          </p:nvPr>
        </p:nvSpPr>
        <p:spPr/>
        <p:txBody>
          <a:bodyPr/>
          <a:lstStyle/>
          <a:p>
            <a:r>
              <a:rPr lang="en-US" dirty="0"/>
              <a:t>Thanks!</a:t>
            </a:r>
          </a:p>
        </p:txBody>
      </p:sp>
      <p:sp>
        <p:nvSpPr>
          <p:cNvPr id="5" name="Slide Number Placeholder 4">
            <a:extLst>
              <a:ext uri="{FF2B5EF4-FFF2-40B4-BE49-F238E27FC236}">
                <a16:creationId xmlns:a16="http://schemas.microsoft.com/office/drawing/2014/main" id="{DC70407F-9439-9EF3-A19B-F72BAD77981C}"/>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1026" name="Picture 2">
            <a:extLst>
              <a:ext uri="{FF2B5EF4-FFF2-40B4-BE49-F238E27FC236}">
                <a16:creationId xmlns:a16="http://schemas.microsoft.com/office/drawing/2014/main" id="{6BFA28B9-606B-AB88-A8B3-147774F8B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1" r="11845"/>
          <a:stretch/>
        </p:blipFill>
        <p:spPr bwMode="auto">
          <a:xfrm>
            <a:off x="3927883" y="8371290"/>
            <a:ext cx="240760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yota Research Institute - Crunchbase Company Profile &amp; Funding">
            <a:extLst>
              <a:ext uri="{FF2B5EF4-FFF2-40B4-BE49-F238E27FC236}">
                <a16:creationId xmlns:a16="http://schemas.microsoft.com/office/drawing/2014/main" id="{98DC0830-0BC9-2058-63F9-E66B221AD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7531" y="8371289"/>
            <a:ext cx="370036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SA - YouTube">
            <a:extLst>
              <a:ext uri="{FF2B5EF4-FFF2-40B4-BE49-F238E27FC236}">
                <a16:creationId xmlns:a16="http://schemas.microsoft.com/office/drawing/2014/main" id="{9BDFEE4E-AB9D-C0DB-DC6C-57995DA185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61" b="10261"/>
          <a:stretch/>
        </p:blipFill>
        <p:spPr bwMode="auto">
          <a:xfrm>
            <a:off x="18605934" y="8371289"/>
            <a:ext cx="3700365" cy="29409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357E61-C5CF-5E44-F7F6-EEF4F45E7366}"/>
              </a:ext>
            </a:extLst>
          </p:cNvPr>
          <p:cNvSpPr txBox="1"/>
          <p:nvPr/>
        </p:nvSpPr>
        <p:spPr>
          <a:xfrm>
            <a:off x="9666467" y="6144876"/>
            <a:ext cx="505106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600" dirty="0">
                <a:solidFill>
                  <a:srgbClr val="000000"/>
                </a:solidFill>
              </a:rPr>
              <a:t>Any questions?</a:t>
            </a:r>
            <a:endParaRPr kumimoji="0" lang="en-US" sz="5600" b="0" i="0" u="none" strike="noStrike" cap="none" spc="0" normalizeH="0" baseline="0" dirty="0">
              <a:ln>
                <a:noFill/>
              </a:ln>
              <a:solidFill>
                <a:srgbClr val="000000"/>
              </a:solidFill>
              <a:effectLst/>
              <a:uFillTx/>
              <a:latin typeface="+mn-lt"/>
              <a:ea typeface="+mn-ea"/>
              <a:cs typeface="+mn-cs"/>
              <a:sym typeface="Helvetica Neue"/>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DEF3B8A8-A392-1F25-A85F-9F189F340D04}"/>
              </a:ext>
            </a:extLst>
          </p:cNvPr>
          <p:cNvPicPr>
            <a:picLocks noChangeAspect="1"/>
          </p:cNvPicPr>
          <p:nvPr/>
        </p:nvPicPr>
        <p:blipFill rotWithShape="1">
          <a:blip r:embed="rId6">
            <a:extLst>
              <a:ext uri="{28A0092B-C50C-407E-A947-70E740481C1C}">
                <a14:useLocalDpi xmlns:a14="http://schemas.microsoft.com/office/drawing/2010/main" val="0"/>
              </a:ext>
            </a:extLst>
          </a:blip>
          <a:srcRect t="4092" b="8472"/>
          <a:stretch/>
        </p:blipFill>
        <p:spPr>
          <a:xfrm>
            <a:off x="7258864" y="8371290"/>
            <a:ext cx="2407604" cy="2940958"/>
          </a:xfrm>
          <a:prstGeom prst="rect">
            <a:avLst/>
          </a:prstGeom>
        </p:spPr>
      </p:pic>
      <p:sp>
        <p:nvSpPr>
          <p:cNvPr id="7" name="TextBox 6">
            <a:extLst>
              <a:ext uri="{FF2B5EF4-FFF2-40B4-BE49-F238E27FC236}">
                <a16:creationId xmlns:a16="http://schemas.microsoft.com/office/drawing/2014/main" id="{79207F22-3AD8-D21B-C58F-3F028D1EC110}"/>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089879522"/>
      </p:ext>
    </p:extLst>
  </p:cSld>
  <p:clrMapOvr>
    <a:masterClrMapping/>
  </p:clrMapOvr>
  <mc:AlternateContent xmlns:mc="http://schemas.openxmlformats.org/markup-compatibility/2006" xmlns:p159="http://schemas.microsoft.com/office/powerpoint/2015/09/main">
    <mc:Choice Requires="p159">
      <p:transition advTm="10858">
        <p159:morph option="byObject"/>
      </p:transition>
    </mc:Choice>
    <mc:Fallback xmlns="">
      <p:transition advTm="1085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F1AAB063-EF2B-4864-400A-25FB02E9EB36}"/>
              </a:ext>
            </a:extLst>
          </p:cNvPr>
          <p:cNvGrpSpPr/>
          <p:nvPr/>
        </p:nvGrpSpPr>
        <p:grpSpPr>
          <a:xfrm>
            <a:off x="5372607" y="7071922"/>
            <a:ext cx="13638786" cy="5705469"/>
            <a:chOff x="0" y="1338593"/>
            <a:chExt cx="9122893" cy="3816350"/>
          </a:xfrm>
        </p:grpSpPr>
        <p:pic>
          <p:nvPicPr>
            <p:cNvPr id="50" name="Picture 49" descr="graph1.png">
              <a:extLst>
                <a:ext uri="{FF2B5EF4-FFF2-40B4-BE49-F238E27FC236}">
                  <a16:creationId xmlns:a16="http://schemas.microsoft.com/office/drawing/2014/main" id="{509861DD-D9F9-3D39-0FFE-FA16D0CC6908}"/>
                </a:ext>
              </a:extLst>
            </p:cNvPr>
            <p:cNvPicPr>
              <a:picLocks noChangeAspect="1"/>
            </p:cNvPicPr>
            <p:nvPr/>
          </p:nvPicPr>
          <p:blipFill>
            <a:blip r:embed="rId3"/>
            <a:stretch>
              <a:fillRect/>
            </a:stretch>
          </p:blipFill>
          <p:spPr>
            <a:xfrm>
              <a:off x="0" y="1338593"/>
              <a:ext cx="9122893" cy="3816350"/>
            </a:xfrm>
            <a:prstGeom prst="rect">
              <a:avLst/>
            </a:prstGeom>
          </p:spPr>
        </p:pic>
        <p:grpSp>
          <p:nvGrpSpPr>
            <p:cNvPr id="51" name="Group 50">
              <a:extLst>
                <a:ext uri="{FF2B5EF4-FFF2-40B4-BE49-F238E27FC236}">
                  <a16:creationId xmlns:a16="http://schemas.microsoft.com/office/drawing/2014/main" id="{07142EF1-E9EC-5B81-DEDD-FF1C4649EDFA}"/>
                </a:ext>
              </a:extLst>
            </p:cNvPr>
            <p:cNvGrpSpPr/>
            <p:nvPr/>
          </p:nvGrpSpPr>
          <p:grpSpPr>
            <a:xfrm>
              <a:off x="1061529" y="2503027"/>
              <a:ext cx="1607717" cy="1554480"/>
              <a:chOff x="300717" y="2527819"/>
              <a:chExt cx="1607717" cy="1554482"/>
            </a:xfrm>
          </p:grpSpPr>
          <p:sp>
            <p:nvSpPr>
              <p:cNvPr id="62" name="Rectangle 51">
                <a:extLst>
                  <a:ext uri="{FF2B5EF4-FFF2-40B4-BE49-F238E27FC236}">
                    <a16:creationId xmlns:a16="http://schemas.microsoft.com/office/drawing/2014/main" id="{7EF2C315-D116-28D0-2663-3740C552693B}"/>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3" name="Picture 52">
                <a:extLst>
                  <a:ext uri="{FF2B5EF4-FFF2-40B4-BE49-F238E27FC236}">
                    <a16:creationId xmlns:a16="http://schemas.microsoft.com/office/drawing/2014/main" id="{D7B85F44-F91E-9FF5-588C-E1ACB019A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55460"/>
                <a:ext cx="633556" cy="332842"/>
              </a:xfrm>
              <a:prstGeom prst="rect">
                <a:avLst/>
              </a:prstGeom>
              <a:noFill/>
              <a:ln w="9525">
                <a:noFill/>
                <a:miter lim="800000"/>
                <a:headEnd/>
                <a:tailEnd/>
              </a:ln>
            </p:spPr>
          </p:pic>
        </p:grpSp>
        <p:pic>
          <p:nvPicPr>
            <p:cNvPr id="52" name="Picture 52">
              <a:extLst>
                <a:ext uri="{FF2B5EF4-FFF2-40B4-BE49-F238E27FC236}">
                  <a16:creationId xmlns:a16="http://schemas.microsoft.com/office/drawing/2014/main" id="{119EA20C-4980-765C-8E01-EF29D4877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flipH="1">
              <a:off x="5278882" y="4207952"/>
              <a:ext cx="626593" cy="329183"/>
            </a:xfrm>
            <a:prstGeom prst="rect">
              <a:avLst/>
            </a:prstGeom>
            <a:noFill/>
            <a:ln w="9525">
              <a:noFill/>
              <a:miter lim="800000"/>
              <a:headEnd/>
              <a:tailEnd/>
            </a:ln>
          </p:spPr>
        </p:pic>
        <p:grpSp>
          <p:nvGrpSpPr>
            <p:cNvPr id="53" name="Group 52">
              <a:extLst>
                <a:ext uri="{FF2B5EF4-FFF2-40B4-BE49-F238E27FC236}">
                  <a16:creationId xmlns:a16="http://schemas.microsoft.com/office/drawing/2014/main" id="{BDEE666E-01B8-00A9-549C-6C56B4B58067}"/>
                </a:ext>
              </a:extLst>
            </p:cNvPr>
            <p:cNvGrpSpPr/>
            <p:nvPr/>
          </p:nvGrpSpPr>
          <p:grpSpPr>
            <a:xfrm>
              <a:off x="2380321" y="3042290"/>
              <a:ext cx="1607717" cy="1554480"/>
              <a:chOff x="300717" y="2527819"/>
              <a:chExt cx="1607717" cy="1554482"/>
            </a:xfrm>
          </p:grpSpPr>
          <p:sp>
            <p:nvSpPr>
              <p:cNvPr id="60" name="Rectangle 51">
                <a:extLst>
                  <a:ext uri="{FF2B5EF4-FFF2-40B4-BE49-F238E27FC236}">
                    <a16:creationId xmlns:a16="http://schemas.microsoft.com/office/drawing/2014/main" id="{849D395F-0ED3-E9B3-8A11-0D2E9A88A5C0}"/>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1" name="Picture 52">
                <a:extLst>
                  <a:ext uri="{FF2B5EF4-FFF2-40B4-BE49-F238E27FC236}">
                    <a16:creationId xmlns:a16="http://schemas.microsoft.com/office/drawing/2014/main" id="{BEF45DEB-00DE-FD82-96F9-EE336D58B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39366"/>
                <a:ext cx="633556" cy="332842"/>
              </a:xfrm>
              <a:prstGeom prst="rect">
                <a:avLst/>
              </a:prstGeom>
              <a:noFill/>
              <a:ln w="9525">
                <a:noFill/>
                <a:miter lim="800000"/>
                <a:headEnd/>
                <a:tailEnd/>
              </a:ln>
            </p:spPr>
          </p:pic>
        </p:grpSp>
        <p:grpSp>
          <p:nvGrpSpPr>
            <p:cNvPr id="54" name="Group 53">
              <a:extLst>
                <a:ext uri="{FF2B5EF4-FFF2-40B4-BE49-F238E27FC236}">
                  <a16:creationId xmlns:a16="http://schemas.microsoft.com/office/drawing/2014/main" id="{0C3745B7-DDBE-A68A-523A-24076E24B3D7}"/>
                </a:ext>
              </a:extLst>
            </p:cNvPr>
            <p:cNvGrpSpPr/>
            <p:nvPr/>
          </p:nvGrpSpPr>
          <p:grpSpPr>
            <a:xfrm>
              <a:off x="3485804" y="2679930"/>
              <a:ext cx="1607717" cy="1554480"/>
              <a:chOff x="300717" y="2527819"/>
              <a:chExt cx="1607717" cy="1554482"/>
            </a:xfrm>
          </p:grpSpPr>
          <p:sp>
            <p:nvSpPr>
              <p:cNvPr id="58" name="Rectangle 51">
                <a:extLst>
                  <a:ext uri="{FF2B5EF4-FFF2-40B4-BE49-F238E27FC236}">
                    <a16:creationId xmlns:a16="http://schemas.microsoft.com/office/drawing/2014/main" id="{ABEEAFD6-E7CF-C8C4-609F-8748ED206E24}"/>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9" name="Picture 52">
                <a:extLst>
                  <a:ext uri="{FF2B5EF4-FFF2-40B4-BE49-F238E27FC236}">
                    <a16:creationId xmlns:a16="http://schemas.microsoft.com/office/drawing/2014/main" id="{2BEB09BD-7EC8-2077-29B7-51E2E8E7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nvGrpSpPr>
            <p:cNvPr id="55" name="Group 54">
              <a:extLst>
                <a:ext uri="{FF2B5EF4-FFF2-40B4-BE49-F238E27FC236}">
                  <a16:creationId xmlns:a16="http://schemas.microsoft.com/office/drawing/2014/main" id="{3AED326D-39B3-09C0-5B99-030A937AA829}"/>
                </a:ext>
              </a:extLst>
            </p:cNvPr>
            <p:cNvGrpSpPr/>
            <p:nvPr/>
          </p:nvGrpSpPr>
          <p:grpSpPr>
            <a:xfrm>
              <a:off x="5241446" y="1620263"/>
              <a:ext cx="1607717" cy="1554480"/>
              <a:chOff x="300717" y="2527819"/>
              <a:chExt cx="1607717" cy="1554482"/>
            </a:xfrm>
          </p:grpSpPr>
          <p:sp>
            <p:nvSpPr>
              <p:cNvPr id="56" name="Rectangle 51">
                <a:extLst>
                  <a:ext uri="{FF2B5EF4-FFF2-40B4-BE49-F238E27FC236}">
                    <a16:creationId xmlns:a16="http://schemas.microsoft.com/office/drawing/2014/main" id="{7DE7DF18-E394-CF9F-FDF2-2DA659718FCA}"/>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7" name="Picture 52">
                <a:extLst>
                  <a:ext uri="{FF2B5EF4-FFF2-40B4-BE49-F238E27FC236}">
                    <a16:creationId xmlns:a16="http://schemas.microsoft.com/office/drawing/2014/main" id="{53089DD1-8B1D-459B-54ED-EB3C1142B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sp>
        <p:nvSpPr>
          <p:cNvPr id="184" name="Inspiration"/>
          <p:cNvSpPr txBox="1">
            <a:spLocks noGrp="1"/>
          </p:cNvSpPr>
          <p:nvPr>
            <p:ph type="title"/>
          </p:nvPr>
        </p:nvSpPr>
        <p:spPr>
          <a:prstGeom prst="rect">
            <a:avLst/>
          </a:prstGeom>
        </p:spPr>
        <p:txBody>
          <a:bodyPr/>
          <a:lstStyle/>
          <a:p>
            <a:r>
              <a:t>Inspiration</a:t>
            </a:r>
          </a:p>
        </p:txBody>
      </p:sp>
      <p:sp>
        <p:nvSpPr>
          <p:cNvPr id="185" name="Slide Subtitle"/>
          <p:cNvSpPr txBox="1">
            <a:spLocks noGrp="1"/>
          </p:cNvSpPr>
          <p:nvPr>
            <p:ph type="body" idx="21"/>
          </p:nvPr>
        </p:nvSpPr>
        <p:spPr>
          <a:prstGeom prst="rect">
            <a:avLst/>
          </a:prstGeom>
        </p:spPr>
        <p:txBody>
          <a:bodyPr/>
          <a:lstStyle/>
          <a:p>
            <a:endParaRPr/>
          </a:p>
        </p:txBody>
      </p:sp>
      <p:sp>
        <p:nvSpPr>
          <p:cNvPr id="186" name="Past work by Jeannin et al. verified collision avoidance safety for ACAS X…"/>
          <p:cNvSpPr txBox="1">
            <a:spLocks noGrp="1"/>
          </p:cNvSpPr>
          <p:nvPr>
            <p:ph type="body" idx="1"/>
          </p:nvPr>
        </p:nvSpPr>
        <p:spPr>
          <a:prstGeom prst="rect">
            <a:avLst/>
          </a:prstGeom>
        </p:spPr>
        <p:txBody>
          <a:bodyPr/>
          <a:lstStyle/>
          <a:p>
            <a:r>
              <a:rPr dirty="0"/>
              <a:t>Past work by </a:t>
            </a:r>
            <a:r>
              <a:rPr dirty="0" err="1"/>
              <a:t>Jeannin</a:t>
            </a:r>
            <a:r>
              <a:rPr dirty="0"/>
              <a:t> et al. verified collision avoidance safety for ACAS X</a:t>
            </a:r>
          </a:p>
          <a:p>
            <a:r>
              <a:rPr dirty="0"/>
              <a:t>ACAS X is an airborne collision avoidance system that sends climb/descend commands to pilots to avoid mid-air collisions with approaching aircraft</a:t>
            </a:r>
          </a:p>
        </p:txBody>
      </p:sp>
      <p:sp>
        <p:nvSpPr>
          <p:cNvPr id="187" name="Jeannin et al., TACAS ’15; Jeannin et al., STTT ‘17"/>
          <p:cNvSpPr txBox="1"/>
          <p:nvPr/>
        </p:nvSpPr>
        <p:spPr>
          <a:xfrm>
            <a:off x="17311781" y="13050266"/>
            <a:ext cx="700993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188"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extBox 3">
            <a:extLst>
              <a:ext uri="{FF2B5EF4-FFF2-40B4-BE49-F238E27FC236}">
                <a16:creationId xmlns:a16="http://schemas.microsoft.com/office/drawing/2014/main" id="{F9135DB3-EA3A-7DA0-0AB0-FDB408EAB11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17024">
        <p159:morph option="byObject"/>
      </p:transition>
    </mc:Choice>
    <mc:Fallback xmlns="">
      <p:transition advTm="17024">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A612-D760-65C1-FD9D-64DAF339BCDC}"/>
              </a:ext>
            </a:extLst>
          </p:cNvPr>
          <p:cNvSpPr>
            <a:spLocks noGrp="1"/>
          </p:cNvSpPr>
          <p:nvPr>
            <p:ph type="title"/>
          </p:nvPr>
        </p:nvSpPr>
        <p:spPr/>
        <p:txBody>
          <a:bodyPr/>
          <a:lstStyle/>
          <a:p>
            <a:r>
              <a:rPr lang="en-US" dirty="0"/>
              <a:t>Thanks!</a:t>
            </a:r>
          </a:p>
        </p:txBody>
      </p:sp>
      <p:sp>
        <p:nvSpPr>
          <p:cNvPr id="5" name="Slide Number Placeholder 4">
            <a:extLst>
              <a:ext uri="{FF2B5EF4-FFF2-40B4-BE49-F238E27FC236}">
                <a16:creationId xmlns:a16="http://schemas.microsoft.com/office/drawing/2014/main" id="{DC70407F-9439-9EF3-A19B-F72BAD77981C}"/>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1026" name="Picture 2">
            <a:extLst>
              <a:ext uri="{FF2B5EF4-FFF2-40B4-BE49-F238E27FC236}">
                <a16:creationId xmlns:a16="http://schemas.microsoft.com/office/drawing/2014/main" id="{6BFA28B9-606B-AB88-A8B3-147774F8B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1" r="11845"/>
          <a:stretch/>
        </p:blipFill>
        <p:spPr bwMode="auto">
          <a:xfrm>
            <a:off x="3927883" y="8371290"/>
            <a:ext cx="240760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yota Research Institute - Crunchbase Company Profile &amp; Funding">
            <a:extLst>
              <a:ext uri="{FF2B5EF4-FFF2-40B4-BE49-F238E27FC236}">
                <a16:creationId xmlns:a16="http://schemas.microsoft.com/office/drawing/2014/main" id="{98DC0830-0BC9-2058-63F9-E66B221AD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7531" y="8371289"/>
            <a:ext cx="370036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SA - YouTube">
            <a:extLst>
              <a:ext uri="{FF2B5EF4-FFF2-40B4-BE49-F238E27FC236}">
                <a16:creationId xmlns:a16="http://schemas.microsoft.com/office/drawing/2014/main" id="{9BDFEE4E-AB9D-C0DB-DC6C-57995DA185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61" b="10261"/>
          <a:stretch/>
        </p:blipFill>
        <p:spPr bwMode="auto">
          <a:xfrm>
            <a:off x="18605934" y="8371289"/>
            <a:ext cx="3700365" cy="29409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357E61-C5CF-5E44-F7F6-EEF4F45E7366}"/>
              </a:ext>
            </a:extLst>
          </p:cNvPr>
          <p:cNvSpPr txBox="1"/>
          <p:nvPr/>
        </p:nvSpPr>
        <p:spPr>
          <a:xfrm>
            <a:off x="9666467" y="6144876"/>
            <a:ext cx="505106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600" dirty="0">
                <a:solidFill>
                  <a:srgbClr val="000000"/>
                </a:solidFill>
              </a:rPr>
              <a:t>Any questions?</a:t>
            </a:r>
            <a:endParaRPr kumimoji="0" lang="en-US" sz="56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 name="TextBox 2">
            <a:extLst>
              <a:ext uri="{FF2B5EF4-FFF2-40B4-BE49-F238E27FC236}">
                <a16:creationId xmlns:a16="http://schemas.microsoft.com/office/drawing/2014/main" id="{01C07D03-463C-C7E7-0738-7EDE48C7DB4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DEF3B8A8-A392-1F25-A85F-9F189F340D04}"/>
              </a:ext>
            </a:extLst>
          </p:cNvPr>
          <p:cNvPicPr>
            <a:picLocks noChangeAspect="1"/>
          </p:cNvPicPr>
          <p:nvPr/>
        </p:nvPicPr>
        <p:blipFill rotWithShape="1">
          <a:blip r:embed="rId6">
            <a:extLst>
              <a:ext uri="{28A0092B-C50C-407E-A947-70E740481C1C}">
                <a14:useLocalDpi xmlns:a14="http://schemas.microsoft.com/office/drawing/2010/main" val="0"/>
              </a:ext>
            </a:extLst>
          </a:blip>
          <a:srcRect t="4092" b="8472"/>
          <a:stretch/>
        </p:blipFill>
        <p:spPr>
          <a:xfrm>
            <a:off x="7258864" y="8371290"/>
            <a:ext cx="2407604" cy="2940958"/>
          </a:xfrm>
          <a:prstGeom prst="rect">
            <a:avLst/>
          </a:prstGeom>
        </p:spPr>
      </p:pic>
      <p:sp>
        <p:nvSpPr>
          <p:cNvPr id="4" name="TextBox 3">
            <a:extLst>
              <a:ext uri="{FF2B5EF4-FFF2-40B4-BE49-F238E27FC236}">
                <a16:creationId xmlns:a16="http://schemas.microsoft.com/office/drawing/2014/main" id="{BB54D4CE-4BF1-D1F5-14CB-16B92710FEA2}"/>
              </a:ext>
            </a:extLst>
          </p:cNvPr>
          <p:cNvSpPr txBox="1"/>
          <p:nvPr/>
        </p:nvSpPr>
        <p:spPr>
          <a:xfrm>
            <a:off x="9092597" y="7109243"/>
            <a:ext cx="619881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600" dirty="0">
                <a:solidFill>
                  <a:srgbClr val="000000"/>
                </a:solidFill>
              </a:rPr>
              <a:t>Backup slides next</a:t>
            </a:r>
            <a:endParaRPr kumimoji="0" lang="en-US" sz="56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6726887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Automating Geometric Proofs of Collision Avoidance via Active Corners"/>
          <p:cNvSpPr txBox="1">
            <a:spLocks noGrp="1"/>
          </p:cNvSpPr>
          <p:nvPr>
            <p:ph type="ctrTitle"/>
          </p:nvPr>
        </p:nvSpPr>
        <p:spPr>
          <a:prstGeom prst="rect">
            <a:avLst/>
          </a:prstGeom>
        </p:spPr>
        <p:txBody>
          <a:bodyPr/>
          <a:lstStyle>
            <a:lvl1pPr defTabSz="2365188">
              <a:defRPr sz="11252" spc="-225"/>
            </a:lvl1pPr>
          </a:lstStyle>
          <a:p>
            <a:r>
              <a:rPr lang="en-US" dirty="0"/>
              <a:t>Backup</a:t>
            </a:r>
            <a:endParaRPr dirty="0"/>
          </a:p>
        </p:txBody>
      </p:sp>
      <p:pic>
        <p:nvPicPr>
          <p:cNvPr id="1026" name="Picture 2">
            <a:extLst>
              <a:ext uri="{FF2B5EF4-FFF2-40B4-BE49-F238E27FC236}">
                <a16:creationId xmlns:a16="http://schemas.microsoft.com/office/drawing/2014/main" id="{17872156-8CB8-3F56-274E-06AD027029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8"/>
          <a:stretch/>
        </p:blipFill>
        <p:spPr bwMode="auto">
          <a:xfrm>
            <a:off x="20055840" y="12579546"/>
            <a:ext cx="3116503" cy="79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877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Proof Structure</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(Mild) Assumptions</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499" y="4248504"/>
            <a:ext cx="14532264" cy="8256012"/>
          </a:xfrm>
        </p:spPr>
        <p:txBody>
          <a:bodyPr>
            <a:normAutofit/>
          </a:bodyPr>
          <a:lstStyle/>
          <a:p>
            <a:r>
              <a:rPr lang="en-US" dirty="0"/>
              <a:t>Proof considers trajectories with a finite number of transition points over a a finite domain</a:t>
            </a:r>
          </a:p>
          <a:p>
            <a:r>
              <a:rPr lang="en-US" dirty="0"/>
              <a:t>Without this, there are an infinite number of notches to account for even on finite domains</a:t>
            </a:r>
          </a:p>
          <a:p>
            <a:r>
              <a:rPr lang="en-US" dirty="0"/>
              <a:t>In practice, this assumption is mild, though pathological trajectories do exist</a:t>
            </a:r>
          </a:p>
          <a:p>
            <a:endParaRPr lang="en-US" dirty="0"/>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9" name="Picture 8">
            <a:extLst>
              <a:ext uri="{FF2B5EF4-FFF2-40B4-BE49-F238E27FC236}">
                <a16:creationId xmlns:a16="http://schemas.microsoft.com/office/drawing/2014/main" id="{E2017198-7E6A-02CE-5CFC-952636C170A9}"/>
              </a:ext>
            </a:extLst>
          </p:cNvPr>
          <p:cNvPicPr>
            <a:picLocks noChangeAspect="1"/>
          </p:cNvPicPr>
          <p:nvPr/>
        </p:nvPicPr>
        <p:blipFill rotWithShape="1">
          <a:blip r:embed="rId4">
            <a:extLst>
              <a:ext uri="{28A0092B-C50C-407E-A947-70E740481C1C}">
                <a14:useLocalDpi xmlns:a14="http://schemas.microsoft.com/office/drawing/2010/main" val="0"/>
              </a:ext>
            </a:extLst>
          </a:blip>
          <a:srcRect l="4821" t="6399" r="39981" b="16093"/>
          <a:stretch/>
        </p:blipFill>
        <p:spPr>
          <a:xfrm>
            <a:off x="15738764" y="4710544"/>
            <a:ext cx="8645236" cy="5597237"/>
          </a:xfrm>
          <a:prstGeom prst="rect">
            <a:avLst/>
          </a:prstGeom>
        </p:spPr>
      </p:pic>
      <p:sp>
        <p:nvSpPr>
          <p:cNvPr id="10" name="TextBox 9">
            <a:extLst>
              <a:ext uri="{FF2B5EF4-FFF2-40B4-BE49-F238E27FC236}">
                <a16:creationId xmlns:a16="http://schemas.microsoft.com/office/drawing/2014/main" id="{8315DB61-451D-2535-D32F-FF468B1BA35E}"/>
              </a:ext>
            </a:extLst>
          </p:cNvPr>
          <p:cNvSpPr txBox="1"/>
          <p:nvPr/>
        </p:nvSpPr>
        <p:spPr>
          <a:xfrm>
            <a:off x="18301855" y="10307781"/>
            <a:ext cx="29648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Neue"/>
              </a:rPr>
              <a:t>sin(1/x)</a:t>
            </a:r>
          </a:p>
        </p:txBody>
      </p:sp>
    </p:spTree>
    <p:extLst>
      <p:ext uri="{BB962C8B-B14F-4D97-AF65-F5344CB8AC3E}">
        <p14:creationId xmlns:p14="http://schemas.microsoft.com/office/powerpoint/2010/main" val="9908490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err="1"/>
              <a:t>Dubins</a:t>
            </a:r>
            <a:r>
              <a:rPr lang="en-US" dirty="0"/>
              <a:t> Path</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Fully symbolic </a:t>
            </a:r>
            <a:r>
              <a:rPr lang="en-US" dirty="0" err="1"/>
              <a:t>Dubins</a:t>
            </a:r>
            <a:r>
              <a:rPr lang="en-US" dirty="0"/>
              <a:t> path: semicircular segments connected by straight lines</a:t>
            </a:r>
          </a:p>
          <a:p>
            <a:r>
              <a:rPr lang="en-US" dirty="0"/>
              <a:t>CAD</a:t>
            </a:r>
            <a:r>
              <a:rPr lang="en-US" b="1" dirty="0"/>
              <a:t> </a:t>
            </a:r>
            <a:r>
              <a:rPr lang="en-US" dirty="0"/>
              <a:t>RAM usage grows to several GB as it fails to terminate</a:t>
            </a:r>
          </a:p>
          <a:p>
            <a:r>
              <a:rPr lang="en-US" dirty="0"/>
              <a:t>Active corner method memory usage stays under 100 MB if terminating</a:t>
            </a:r>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6C6D332A-46C2-E253-1E04-079CAC2FE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1646"/>
            <a:ext cx="10991085" cy="8792868"/>
          </a:xfrm>
          <a:prstGeom prst="rect">
            <a:avLst/>
          </a:prstGeom>
        </p:spPr>
      </p:pic>
      <p:sp>
        <p:nvSpPr>
          <p:cNvPr id="8" name="TextBox 7">
            <a:extLst>
              <a:ext uri="{FF2B5EF4-FFF2-40B4-BE49-F238E27FC236}">
                <a16:creationId xmlns:a16="http://schemas.microsoft.com/office/drawing/2014/main" id="{B14F80CB-7A93-B5BD-0819-EE0ED55F59DD}"/>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7318426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8" name="Group"/>
          <p:cNvGrpSpPr/>
          <p:nvPr/>
        </p:nvGrpSpPr>
        <p:grpSpPr>
          <a:xfrm>
            <a:off x="4174787" y="9372659"/>
            <a:ext cx="16034426" cy="3366606"/>
            <a:chOff x="0" y="0"/>
            <a:chExt cx="16034424" cy="3366604"/>
          </a:xfrm>
        </p:grpSpPr>
        <p:pic>
          <p:nvPicPr>
            <p:cNvPr id="426" name="Image" descr="Image"/>
            <p:cNvPicPr>
              <a:picLocks noChangeAspect="1"/>
            </p:cNvPicPr>
            <p:nvPr/>
          </p:nvPicPr>
          <p:blipFill>
            <a:blip r:embed="rId2"/>
            <a:stretch>
              <a:fillRect/>
            </a:stretch>
          </p:blipFill>
          <p:spPr>
            <a:xfrm>
              <a:off x="0" y="0"/>
              <a:ext cx="16034425" cy="3070816"/>
            </a:xfrm>
            <a:prstGeom prst="rect">
              <a:avLst/>
            </a:prstGeom>
            <a:ln w="12700" cap="flat">
              <a:noFill/>
              <a:miter lim="400000"/>
            </a:ln>
            <a:effectLst/>
          </p:spPr>
        </p:pic>
        <p:sp>
          <p:nvSpPr>
            <p:cNvPr id="427" name="Dubins"/>
            <p:cNvSpPr txBox="1"/>
            <p:nvPr/>
          </p:nvSpPr>
          <p:spPr>
            <a:xfrm>
              <a:off x="7244315" y="2731706"/>
              <a:ext cx="1545794" cy="6348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a:lvl1pPr>
            </a:lstStyle>
            <a:p>
              <a:r>
                <a:t>Dubins</a:t>
              </a:r>
            </a:p>
          </p:txBody>
        </p:sp>
      </p:grpSp>
      <p:sp>
        <p:nvSpPr>
          <p:cNvPr id="429" name="Performance Evaluation"/>
          <p:cNvSpPr txBox="1">
            <a:spLocks noGrp="1"/>
          </p:cNvSpPr>
          <p:nvPr>
            <p:ph type="title"/>
          </p:nvPr>
        </p:nvSpPr>
        <p:spPr>
          <a:prstGeom prst="rect">
            <a:avLst/>
          </a:prstGeom>
        </p:spPr>
        <p:txBody>
          <a:bodyPr/>
          <a:lstStyle/>
          <a:p>
            <a:r>
              <a:t>Performance Evaluation</a:t>
            </a:r>
          </a:p>
        </p:txBody>
      </p:sp>
      <p:sp>
        <p:nvSpPr>
          <p:cNvPr id="430" name="Slide Subtitle"/>
          <p:cNvSpPr txBox="1">
            <a:spLocks noGrp="1"/>
          </p:cNvSpPr>
          <p:nvPr>
            <p:ph type="body" idx="21"/>
          </p:nvPr>
        </p:nvSpPr>
        <p:spPr>
          <a:prstGeom prst="rect">
            <a:avLst/>
          </a:prstGeom>
        </p:spPr>
        <p:txBody>
          <a:bodyPr/>
          <a:lstStyle/>
          <a:p>
            <a:endParaRPr dirty="0"/>
          </a:p>
        </p:txBody>
      </p:sp>
      <p:sp>
        <p:nvSpPr>
          <p:cNvPr id="4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432" name="Image"/>
          <p:cNvPicPr>
            <a:picLocks noChangeAspect="1"/>
          </p:cNvPicPr>
          <p:nvPr/>
        </p:nvPicPr>
        <p:blipFill>
          <a:blip r:embed="rId3">
            <a:extLst>
              <a:ext uri="{28A0092B-C50C-407E-A947-70E740481C1C}">
                <a14:useLocalDpi xmlns:a14="http://schemas.microsoft.com/office/drawing/2010/main" val="0"/>
              </a:ext>
            </a:extLst>
          </a:blip>
          <a:srcRect/>
          <a:stretch/>
        </p:blipFill>
        <p:spPr>
          <a:xfrm>
            <a:off x="4431349" y="3391296"/>
            <a:ext cx="15521299" cy="6197149"/>
          </a:xfrm>
          <a:prstGeom prst="rect">
            <a:avLst/>
          </a:prstGeom>
          <a:ln w="12700">
            <a:miter lim="400000"/>
          </a:ln>
        </p:spPr>
      </p:pic>
      <p:grpSp>
        <p:nvGrpSpPr>
          <p:cNvPr id="435" name="Group"/>
          <p:cNvGrpSpPr/>
          <p:nvPr/>
        </p:nvGrpSpPr>
        <p:grpSpPr>
          <a:xfrm>
            <a:off x="2498314" y="9555231"/>
            <a:ext cx="7432431" cy="2386671"/>
            <a:chOff x="0" y="0"/>
            <a:chExt cx="7432429" cy="2386670"/>
          </a:xfrm>
        </p:grpSpPr>
        <p:pic>
          <p:nvPicPr>
            <p:cNvPr id="433" name="Image" descr="Image"/>
            <p:cNvPicPr>
              <a:picLocks noChangeAspect="1"/>
            </p:cNvPicPr>
            <p:nvPr/>
          </p:nvPicPr>
          <p:blipFill>
            <a:blip r:embed="rId4"/>
            <a:stretch>
              <a:fillRect/>
            </a:stretch>
          </p:blipFill>
          <p:spPr>
            <a:xfrm>
              <a:off x="0" y="0"/>
              <a:ext cx="7432430" cy="1884494"/>
            </a:xfrm>
            <a:prstGeom prst="rect">
              <a:avLst/>
            </a:prstGeom>
            <a:ln w="12700" cap="flat">
              <a:noFill/>
              <a:miter lim="400000"/>
            </a:ln>
            <a:effectLst/>
          </p:spPr>
        </p:pic>
        <p:sp>
          <p:nvSpPr>
            <p:cNvPr id="434" name="ACAS X"/>
            <p:cNvSpPr txBox="1"/>
            <p:nvPr/>
          </p:nvSpPr>
          <p:spPr>
            <a:xfrm>
              <a:off x="2321284" y="1751771"/>
              <a:ext cx="2789861" cy="634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600"/>
              </a:lvl1pPr>
            </a:lstStyle>
            <a:p>
              <a:r>
                <a:t>ACAS X</a:t>
              </a:r>
            </a:p>
          </p:txBody>
        </p:sp>
      </p:grpSp>
      <p:grpSp>
        <p:nvGrpSpPr>
          <p:cNvPr id="438" name="Group"/>
          <p:cNvGrpSpPr/>
          <p:nvPr/>
        </p:nvGrpSpPr>
        <p:grpSpPr>
          <a:xfrm>
            <a:off x="13551498" y="9804231"/>
            <a:ext cx="7179539" cy="2161005"/>
            <a:chOff x="0" y="0"/>
            <a:chExt cx="7179538" cy="2161004"/>
          </a:xfrm>
        </p:grpSpPr>
        <p:pic>
          <p:nvPicPr>
            <p:cNvPr id="436" name="Image" descr="Image"/>
            <p:cNvPicPr>
              <a:picLocks noChangeAspect="1"/>
            </p:cNvPicPr>
            <p:nvPr/>
          </p:nvPicPr>
          <p:blipFill>
            <a:blip r:embed="rId5"/>
            <a:stretch>
              <a:fillRect/>
            </a:stretch>
          </p:blipFill>
          <p:spPr>
            <a:xfrm>
              <a:off x="0" y="0"/>
              <a:ext cx="7179539" cy="1433163"/>
            </a:xfrm>
            <a:prstGeom prst="rect">
              <a:avLst/>
            </a:prstGeom>
            <a:ln w="12700" cap="flat">
              <a:noFill/>
              <a:miter lim="400000"/>
            </a:ln>
            <a:effectLst/>
          </p:spPr>
        </p:pic>
        <p:sp>
          <p:nvSpPr>
            <p:cNvPr id="437" name="UAV"/>
            <p:cNvSpPr txBox="1"/>
            <p:nvPr/>
          </p:nvSpPr>
          <p:spPr>
            <a:xfrm>
              <a:off x="2194839" y="1526106"/>
              <a:ext cx="2789862" cy="6348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600"/>
              </a:lvl1pPr>
            </a:lstStyle>
            <a:p>
              <a:r>
                <a:t>UAV</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p:tmAbs val="0"/>
                                  </p:iterate>
                                  <p:childTnLst>
                                    <p:set>
                                      <p:cBhvr>
                                        <p:cTn id="14" fill="hold">
                                          <p:stCondLst>
                                            <p:cond delay="0"/>
                                          </p:stCondLst>
                                        </p:cTn>
                                        <p:tgtEl>
                                          <p:spTgt spid="438"/>
                                        </p:tgtEl>
                                        <p:attrNameLst>
                                          <p:attrName>style.visibility</p:attrName>
                                        </p:attrNameLst>
                                      </p:cBhvr>
                                      <p:to>
                                        <p:strVal val="hidden"/>
                                      </p:to>
                                    </p:set>
                                  </p:childTnLst>
                                </p:cTn>
                              </p:par>
                            </p:childTnLst>
                          </p:cTn>
                        </p:par>
                        <p:par>
                          <p:cTn id="15" fill="hold">
                            <p:stCondLst>
                              <p:cond delay="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43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animBg="1" advAuto="0"/>
      <p:bldP spid="435" grpId="0" animBg="1" advAuto="0"/>
      <p:bldP spid="435" grpId="1" animBg="1" advAuto="0"/>
      <p:bldP spid="438" grpId="0" animBg="1" advAuto="0"/>
      <p:bldP spid="438"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Screen Shot 2021-12-06 at 2.42.04 PM.png" descr="Screen Shot 2021-12-06 at 2.42.04 PM.png">
            <a:extLst>
              <a:ext uri="{FF2B5EF4-FFF2-40B4-BE49-F238E27FC236}">
                <a16:creationId xmlns:a16="http://schemas.microsoft.com/office/drawing/2014/main" id="{B62657B2-7B55-FBF8-B6A9-8A6A0053DDE8}"/>
              </a:ext>
            </a:extLst>
          </p:cNvPr>
          <p:cNvPicPr>
            <a:picLocks noChangeAspect="1"/>
          </p:cNvPicPr>
          <p:nvPr/>
        </p:nvPicPr>
        <p:blipFill>
          <a:blip r:embed="rId5"/>
          <a:stretch>
            <a:fillRect/>
          </a:stretch>
        </p:blipFill>
        <p:spPr>
          <a:xfrm>
            <a:off x="13923403" y="5023576"/>
            <a:ext cx="10374826" cy="6705868"/>
          </a:xfrm>
          <a:prstGeom prst="rect">
            <a:avLst/>
          </a:prstGeom>
          <a:ln w="12700">
            <a:miter lim="400000"/>
          </a:ln>
        </p:spPr>
      </p:pic>
      <p:pic>
        <p:nvPicPr>
          <p:cNvPr id="5" name="Screen Shot 2021-12-06 at 2.42.13 PM.png" descr="Screen Shot 2021-12-06 at 2.42.13 PM.png">
            <a:extLst>
              <a:ext uri="{FF2B5EF4-FFF2-40B4-BE49-F238E27FC236}">
                <a16:creationId xmlns:a16="http://schemas.microsoft.com/office/drawing/2014/main" id="{295FCDE0-B10B-87D5-D44C-CE13A2B0CEEB}"/>
              </a:ext>
            </a:extLst>
          </p:cNvPr>
          <p:cNvPicPr>
            <a:picLocks noChangeAspect="1"/>
          </p:cNvPicPr>
          <p:nvPr/>
        </p:nvPicPr>
        <p:blipFill>
          <a:blip r:embed="rId6"/>
          <a:stretch>
            <a:fillRect/>
          </a:stretch>
        </p:blipFill>
        <p:spPr>
          <a:xfrm>
            <a:off x="13920776" y="4764171"/>
            <a:ext cx="9831798" cy="6705867"/>
          </a:xfrm>
          <a:prstGeom prst="rect">
            <a:avLst/>
          </a:prstGeom>
          <a:ln w="12700">
            <a:miter lim="400000"/>
          </a:ln>
        </p:spPr>
      </p:pic>
      <p:pic>
        <p:nvPicPr>
          <p:cNvPr id="3" name="Screen Shot 2021-12-06 at 2.41.53 PM.png" descr="Screen Shot 2021-12-06 at 2.41.53 PM.png">
            <a:extLst>
              <a:ext uri="{FF2B5EF4-FFF2-40B4-BE49-F238E27FC236}">
                <a16:creationId xmlns:a16="http://schemas.microsoft.com/office/drawing/2014/main" id="{D85A879B-0D5E-B5DE-F751-23EBB5BB12F4}"/>
              </a:ext>
            </a:extLst>
          </p:cNvPr>
          <p:cNvPicPr>
            <a:picLocks noChangeAspect="1"/>
          </p:cNvPicPr>
          <p:nvPr/>
        </p:nvPicPr>
        <p:blipFill>
          <a:blip r:embed="rId7"/>
          <a:stretch>
            <a:fillRect/>
          </a:stretch>
        </p:blipFill>
        <p:spPr>
          <a:xfrm>
            <a:off x="14171147" y="4474204"/>
            <a:ext cx="9331057" cy="7151381"/>
          </a:xfrm>
          <a:prstGeom prst="rect">
            <a:avLst/>
          </a:prstGeom>
          <a:ln w="12700">
            <a:miter lim="400000"/>
          </a:ln>
        </p:spPr>
      </p:pic>
      <p:sp>
        <p:nvSpPr>
          <p:cNvPr id="388" name="Implementation"/>
          <p:cNvSpPr txBox="1">
            <a:spLocks noGrp="1"/>
          </p:cNvSpPr>
          <p:nvPr>
            <p:ph type="title"/>
          </p:nvPr>
        </p:nvSpPr>
        <p:spPr>
          <a:prstGeom prst="rect">
            <a:avLst/>
          </a:prstGeom>
        </p:spPr>
        <p:txBody>
          <a:bodyPr/>
          <a:lstStyle/>
          <a:p>
            <a:r>
              <a:t>Implementation</a:t>
            </a:r>
          </a:p>
        </p:txBody>
      </p:sp>
      <p:sp>
        <p:nvSpPr>
          <p:cNvPr id="389" name="Slide Subtitle"/>
          <p:cNvSpPr txBox="1">
            <a:spLocks noGrp="1"/>
          </p:cNvSpPr>
          <p:nvPr>
            <p:ph type="body" idx="21"/>
          </p:nvPr>
        </p:nvSpPr>
        <p:spPr>
          <a:prstGeom prst="rect">
            <a:avLst/>
          </a:prstGeom>
        </p:spPr>
        <p:txBody>
          <a:bodyPr/>
          <a:lstStyle/>
          <a:p>
            <a:endParaRPr/>
          </a:p>
        </p:txBody>
      </p:sp>
      <p:sp>
        <p:nvSpPr>
          <p:cNvPr id="390" name="Elanor and I built a library implementing this functionality…"/>
          <p:cNvSpPr txBox="1">
            <a:spLocks noGrp="1"/>
          </p:cNvSpPr>
          <p:nvPr>
            <p:ph type="body" idx="1"/>
          </p:nvPr>
        </p:nvSpPr>
        <p:spPr>
          <a:xfrm>
            <a:off x="1206500" y="4248504"/>
            <a:ext cx="12627487" cy="8256012"/>
          </a:xfrm>
          <a:prstGeom prst="rect">
            <a:avLst/>
          </a:prstGeom>
        </p:spPr>
        <p:txBody>
          <a:bodyPr/>
          <a:lstStyle/>
          <a:p>
            <a:r>
              <a:rPr lang="en-US" dirty="0"/>
              <a:t>We have built </a:t>
            </a:r>
            <a:r>
              <a:rPr dirty="0"/>
              <a:t>a</a:t>
            </a:r>
            <a:r>
              <a:rPr lang="en-US" dirty="0"/>
              <a:t>n open-source</a:t>
            </a:r>
            <a:r>
              <a:rPr dirty="0"/>
              <a:t> library implementing </a:t>
            </a:r>
            <a:r>
              <a:rPr lang="en-US" dirty="0"/>
              <a:t>the active corner method</a:t>
            </a:r>
            <a:endParaRPr dirty="0"/>
          </a:p>
          <a:p>
            <a:r>
              <a:rPr dirty="0"/>
              <a:t>Use</a:t>
            </a:r>
            <a:r>
              <a:rPr lang="en-US" dirty="0"/>
              <a:t>s</a:t>
            </a:r>
            <a:r>
              <a:rPr dirty="0"/>
              <a:t> Python and </a:t>
            </a:r>
            <a:r>
              <a:rPr dirty="0" err="1"/>
              <a:t>Sympy</a:t>
            </a:r>
            <a:r>
              <a:rPr dirty="0"/>
              <a:t> for symbolic math</a:t>
            </a:r>
          </a:p>
          <a:p>
            <a:r>
              <a:rPr dirty="0"/>
              <a:t>Automatically generates fully symbolic safe or unsafe region</a:t>
            </a:r>
            <a:r>
              <a:rPr lang="en-US" dirty="0"/>
              <a:t>s</a:t>
            </a:r>
            <a:r>
              <a:rPr dirty="0"/>
              <a:t> </a:t>
            </a:r>
            <a:endParaRPr lang="en-US" dirty="0"/>
          </a:p>
          <a:p>
            <a:r>
              <a:rPr dirty="0"/>
              <a:t>Available o</a:t>
            </a:r>
            <a:r>
              <a:rPr lang="en-US" dirty="0"/>
              <a:t>n </a:t>
            </a:r>
            <a:r>
              <a:rPr lang="en-US" dirty="0" err="1"/>
              <a:t>Github</a:t>
            </a:r>
            <a:endParaRPr u="sng" dirty="0">
              <a:hlinkClick r:id="rId8"/>
            </a:endParaRPr>
          </a:p>
        </p:txBody>
      </p:sp>
      <p:sp>
        <p:nvSpPr>
          <p:cNvPr id="3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2" name="TextBox 1">
            <a:extLst>
              <a:ext uri="{FF2B5EF4-FFF2-40B4-BE49-F238E27FC236}">
                <a16:creationId xmlns:a16="http://schemas.microsoft.com/office/drawing/2014/main" id="{63E20241-8C47-BF8C-37E0-90D5E86930D3}"/>
              </a:ext>
            </a:extLst>
          </p:cNvPr>
          <p:cNvSpPr txBox="1"/>
          <p:nvPr/>
        </p:nvSpPr>
        <p:spPr>
          <a:xfrm>
            <a:off x="14057349" y="179723"/>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7" name="acas-tacas-safe-region.pdf" descr="acas-tacas-safe-region.pdf">
            <a:extLst>
              <a:ext uri="{FF2B5EF4-FFF2-40B4-BE49-F238E27FC236}">
                <a16:creationId xmlns:a16="http://schemas.microsoft.com/office/drawing/2014/main" id="{6142C1C8-4A2E-B62F-D68A-A825DA24C269}"/>
              </a:ext>
            </a:extLst>
          </p:cNvPr>
          <p:cNvPicPr>
            <a:picLocks noChangeAspect="1"/>
          </p:cNvPicPr>
          <p:nvPr/>
        </p:nvPicPr>
        <p:blipFill>
          <a:blip r:embed="rId9"/>
          <a:stretch>
            <a:fillRect/>
          </a:stretch>
        </p:blipFill>
        <p:spPr>
          <a:xfrm>
            <a:off x="14227053" y="5987383"/>
            <a:ext cx="9831798" cy="4015238"/>
          </a:xfrm>
          <a:prstGeom prst="rect">
            <a:avLst/>
          </a:prstGeom>
          <a:ln w="12700">
            <a:miter lim="400000"/>
          </a:ln>
        </p:spPr>
      </p:pic>
      <p:pic>
        <p:nvPicPr>
          <p:cNvPr id="11" name="Picture 10">
            <a:extLst>
              <a:ext uri="{FF2B5EF4-FFF2-40B4-BE49-F238E27FC236}">
                <a16:creationId xmlns:a16="http://schemas.microsoft.com/office/drawing/2014/main" id="{54BB6F7A-0E98-D2FD-BFB7-2700AA68E4E9}"/>
              </a:ext>
            </a:extLst>
          </p:cNvPr>
          <p:cNvPicPr>
            <a:picLocks noChangeAspect="1"/>
          </p:cNvPicPr>
          <p:nvPr/>
        </p:nvPicPr>
        <p:blipFill rotWithShape="1">
          <a:blip r:embed="rId10">
            <a:extLst>
              <a:ext uri="{28A0092B-C50C-407E-A947-70E740481C1C}">
                <a14:useLocalDpi xmlns:a14="http://schemas.microsoft.com/office/drawing/2010/main" val="0"/>
              </a:ext>
            </a:extLst>
          </a:blip>
          <a:srcRect l="20557" r="20241"/>
          <a:stretch/>
        </p:blipFill>
        <p:spPr>
          <a:xfrm>
            <a:off x="8323806" y="8773107"/>
            <a:ext cx="3868193" cy="373140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advTm="44512">
        <p159:morph option="byObject"/>
      </p:transition>
    </mc:Choice>
    <mc:Fallback xmlns="">
      <p:transition advTm="44512">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9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3"/>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4"/>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iterate>
                                    <p:tmAbs val="0"/>
                                  </p:iterate>
                                  <p:childTnLst>
                                    <p:set>
                                      <p:cBhvr>
                                        <p:cTn id="38" fill="hold">
                                          <p:stCondLst>
                                            <p:cond delay="0"/>
                                          </p:stCondLst>
                                        </p:cTn>
                                        <p:tgtEl>
                                          <p:spTgt spid="5"/>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P spid="5" grpId="0" animBg="1" advAuto="0"/>
      <p:bldP spid="5" grpId="1" animBg="1" advAuto="0"/>
      <p:bldP spid="3" grpId="0" animBg="1" advAuto="0"/>
      <p:bldP spid="3" grpId="1" animBg="1" advAuto="0"/>
      <p:bldP spid="390" grpId="0" uiExpand="1" build="p" bldLvl="5" advAuto="0"/>
      <p:bldP spid="7" grpId="0" animBg="1" advAuto="0"/>
    </p:bldLst>
  </p:timing>
  <p:extLst>
    <p:ext uri="{6950BFC3-D8DA-4A85-94F7-54DA5524770B}">
      <p188:commentRel xmlns:p188="http://schemas.microsoft.com/office/powerpoint/2018/8/main" r:id="rId4"/>
    </p:ext>
  </p:extLs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4" name="Related Work"/>
          <p:cNvSpPr txBox="1">
            <a:spLocks noGrp="1"/>
          </p:cNvSpPr>
          <p:nvPr>
            <p:ph type="title"/>
          </p:nvPr>
        </p:nvSpPr>
        <p:spPr>
          <a:prstGeom prst="rect">
            <a:avLst/>
          </a:prstGeom>
        </p:spPr>
        <p:txBody>
          <a:bodyPr/>
          <a:lstStyle/>
          <a:p>
            <a:r>
              <a:t>Related Work</a:t>
            </a:r>
          </a:p>
        </p:txBody>
      </p:sp>
      <p:sp>
        <p:nvSpPr>
          <p:cNvPr id="245" name="Reachability &amp; Safe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Reachability &amp; Safety</a:t>
            </a:r>
          </a:p>
        </p:txBody>
      </p:sp>
      <mc:AlternateContent xmlns:mc="http://schemas.openxmlformats.org/markup-compatibility/2006" xmlns:a14="http://schemas.microsoft.com/office/drawing/2010/main">
        <mc:Choice Requires="a14">
          <p:sp>
            <p:nvSpPr>
              <p:cNvPr id="246" name="Zonotope Reachability…"/>
              <p:cNvSpPr txBox="1">
                <a:spLocks noGrp="1"/>
              </p:cNvSpPr>
              <p:nvPr>
                <p:ph type="body" sz="half" idx="1"/>
              </p:nvPr>
            </p:nvSpPr>
            <p:spPr>
              <a:xfrm>
                <a:off x="1206500" y="4248504"/>
                <a:ext cx="15524682" cy="8256012"/>
              </a:xfrm>
              <a:prstGeom prst="rect">
                <a:avLst/>
              </a:prstGeom>
            </p:spPr>
            <p:txBody>
              <a:bodyPr>
                <a:normAutofit lnSpcReduction="10000"/>
              </a:bodyPr>
              <a:lstStyle/>
              <a:p>
                <a:pPr marL="475487" indent="-475487" defTabSz="1901904">
                  <a:spcBef>
                    <a:spcPts val="3500"/>
                  </a:spcBef>
                  <a:defRPr sz="3743"/>
                </a:pPr>
                <a:r>
                  <a:rPr lang="en-US" dirty="0"/>
                  <a:t>Zonotope Reachability</a:t>
                </a:r>
              </a:p>
              <a:p>
                <a:pPr marL="950975" lvl="1" indent="-475487" defTabSz="1901904">
                  <a:spcBef>
                    <a:spcPts val="3500"/>
                  </a:spcBef>
                  <a:defRPr sz="3743"/>
                </a:pPr>
                <a:r>
                  <a:rPr lang="en-US" dirty="0"/>
                  <a:t>Given a range of initial conditions and a differential equation</a:t>
                </a:r>
              </a:p>
              <a:p>
                <a:pPr marL="950975" lvl="1" indent="-475487" defTabSz="1901904">
                  <a:spcBef>
                    <a:spcPts val="3500"/>
                  </a:spcBef>
                  <a:defRPr sz="3743"/>
                </a:pPr>
                <a:r>
                  <a:rPr lang="en-US" dirty="0"/>
                  <a:t>Propagate initial condition through differential equation and overapproximate reachable set</a:t>
                </a:r>
              </a:p>
              <a:p>
                <a:pPr marL="950975" lvl="1" indent="-475487" defTabSz="1901904">
                  <a:spcBef>
                    <a:spcPts val="3500"/>
                  </a:spcBef>
                  <a:defRPr sz="3743"/>
                </a:pPr>
                <a:r>
                  <a:rPr lang="en-US" dirty="0"/>
                  <a:t>Results are not exact, unlike our method</a:t>
                </a:r>
              </a:p>
              <a:p>
                <a:pPr marL="475487" indent="-475487" defTabSz="1901904">
                  <a:spcBef>
                    <a:spcPts val="3500"/>
                  </a:spcBef>
                  <a:defRPr sz="3743"/>
                </a:pPr>
                <a:r>
                  <a:rPr lang="en-US" dirty="0"/>
                  <a:t>Quantifier Elimination by Cylindrical Algebraic Decomposition (CAD), Ben-Or, </a:t>
                </a:r>
                <a:r>
                  <a:rPr lang="en-US" dirty="0" err="1"/>
                  <a:t>Kozen</a:t>
                </a:r>
                <a:r>
                  <a:rPr lang="en-US" dirty="0"/>
                  <a:t>, and </a:t>
                </a:r>
                <a:r>
                  <a:rPr lang="en-US" dirty="0" err="1"/>
                  <a:t>Reif</a:t>
                </a:r>
                <a:r>
                  <a:rPr lang="en-US" dirty="0"/>
                  <a:t> (BKR), </a:t>
                </a:r>
                <a:r>
                  <a:rPr lang="en-US" dirty="0" err="1"/>
                  <a:t>etc</a:t>
                </a:r>
                <a:endParaRPr lang="en-US" dirty="0"/>
              </a:p>
              <a:p>
                <a:pPr marL="950975" lvl="1" indent="-475487" defTabSz="1901904">
                  <a:spcBef>
                    <a:spcPts val="3500"/>
                  </a:spcBef>
                  <a:defRPr sz="3743"/>
                </a:pPr>
                <a:r>
                  <a:rPr lang="ar-AE" sz="4000" dirty="0"/>
                  <a:t> </a:t>
                </a:r>
                <a14:m>
                  <m:oMath xmlns:m="http://schemas.openxmlformats.org/officeDocument/2006/math">
                    <m:r>
                      <a:rPr lang="ar-AE" sz="4000" i="1">
                        <a:latin typeface="Cambria Math" panose="02040503050406030204" pitchFamily="18" charset="0"/>
                      </a:rPr>
                      <m:t>∃</m:t>
                    </m:r>
                    <m:r>
                      <a:rPr lang="ar-AE" sz="4000" i="1">
                        <a:latin typeface="Cambria Math" panose="02040503050406030204" pitchFamily="18" charset="0"/>
                      </a:rPr>
                      <m:t>𝑥</m:t>
                    </m:r>
                    <m:r>
                      <a:rPr lang="ar-AE" sz="4000" i="1">
                        <a:latin typeface="Cambria Math" panose="02040503050406030204" pitchFamily="18" charset="0"/>
                      </a:rPr>
                      <m:t>∈</m:t>
                    </m:r>
                    <m:r>
                      <a:rPr lang="ar-AE" sz="4000" i="1">
                        <a:latin typeface="Cambria Math" panose="02040503050406030204" pitchFamily="18" charset="0"/>
                      </a:rPr>
                      <m:t>𝐑</m:t>
                    </m:r>
                    <m:r>
                      <a:rPr lang="ar-AE" sz="4000" i="1">
                        <a:latin typeface="Cambria Math" panose="02040503050406030204" pitchFamily="18" charset="0"/>
                      </a:rPr>
                      <m:t>.(</m:t>
                    </m:r>
                    <m:r>
                      <a:rPr lang="ar-AE" sz="4000" i="1">
                        <a:latin typeface="Cambria Math" panose="02040503050406030204" pitchFamily="18" charset="0"/>
                      </a:rPr>
                      <m:t>𝑎</m:t>
                    </m:r>
                    <m:r>
                      <a:rPr lang="ar-AE" sz="4000" i="1">
                        <a:latin typeface="Cambria Math" panose="02040503050406030204" pitchFamily="18" charset="0"/>
                      </a:rPr>
                      <m:t>≠0∧</m:t>
                    </m:r>
                    <m:r>
                      <a:rPr lang="ar-AE" sz="4000" i="1">
                        <a:latin typeface="Cambria Math" panose="02040503050406030204" pitchFamily="18" charset="0"/>
                      </a:rPr>
                      <m:t>𝑎</m:t>
                    </m:r>
                    <m:sSup>
                      <m:sSupPr>
                        <m:ctrlPr>
                          <a:rPr lang="ar-AE" sz="4000" i="1">
                            <a:latin typeface="Cambria Math" panose="02040503050406030204" pitchFamily="18" charset="0"/>
                          </a:rPr>
                        </m:ctrlPr>
                      </m:sSupPr>
                      <m:e>
                        <m:r>
                          <a:rPr lang="ar-AE" sz="4000" i="1">
                            <a:latin typeface="Cambria Math" panose="02040503050406030204" pitchFamily="18" charset="0"/>
                          </a:rPr>
                          <m:t>𝑥</m:t>
                        </m:r>
                      </m:e>
                      <m:sup>
                        <m:r>
                          <a:rPr lang="ar-AE" sz="4000" i="1">
                            <a:latin typeface="Cambria Math" panose="02040503050406030204" pitchFamily="18" charset="0"/>
                          </a:rPr>
                          <m:t>2</m:t>
                        </m:r>
                      </m:sup>
                    </m:sSup>
                    <m:r>
                      <a:rPr lang="ar-AE" sz="4000" i="1">
                        <a:latin typeface="Cambria Math" panose="02040503050406030204" pitchFamily="18" charset="0"/>
                      </a:rPr>
                      <m:t>+</m:t>
                    </m:r>
                    <m:r>
                      <a:rPr lang="ar-AE" sz="4000" i="1">
                        <a:latin typeface="Cambria Math" panose="02040503050406030204" pitchFamily="18" charset="0"/>
                      </a:rPr>
                      <m:t>𝑏𝑥</m:t>
                    </m:r>
                    <m:r>
                      <a:rPr lang="ar-AE" sz="4000" i="1">
                        <a:latin typeface="Cambria Math" panose="02040503050406030204" pitchFamily="18" charset="0"/>
                      </a:rPr>
                      <m:t>+</m:t>
                    </m:r>
                    <m:r>
                      <a:rPr lang="ar-AE" sz="4000" i="1">
                        <a:latin typeface="Cambria Math" panose="02040503050406030204" pitchFamily="18" charset="0"/>
                      </a:rPr>
                      <m:t>𝑐</m:t>
                    </m:r>
                    <m:r>
                      <a:rPr lang="ar-AE" sz="4000" i="1">
                        <a:latin typeface="Cambria Math" panose="02040503050406030204" pitchFamily="18" charset="0"/>
                      </a:rPr>
                      <m:t>=0)⟺</m:t>
                    </m:r>
                    <m:r>
                      <a:rPr lang="ar-AE" sz="4000" i="1">
                        <a:latin typeface="Cambria Math" panose="02040503050406030204" pitchFamily="18" charset="0"/>
                      </a:rPr>
                      <m:t>𝑎</m:t>
                    </m:r>
                    <m:r>
                      <a:rPr lang="ar-AE" sz="4000" i="1">
                        <a:latin typeface="Cambria Math" panose="02040503050406030204" pitchFamily="18" charset="0"/>
                      </a:rPr>
                      <m:t>≠0∧</m:t>
                    </m:r>
                    <m:sSup>
                      <m:sSupPr>
                        <m:ctrlPr>
                          <a:rPr lang="ar-AE" sz="4000" i="1">
                            <a:latin typeface="Cambria Math" panose="02040503050406030204" pitchFamily="18" charset="0"/>
                          </a:rPr>
                        </m:ctrlPr>
                      </m:sSupPr>
                      <m:e>
                        <m:r>
                          <a:rPr lang="ar-AE" sz="4000" i="1">
                            <a:latin typeface="Cambria Math" panose="02040503050406030204" pitchFamily="18" charset="0"/>
                          </a:rPr>
                          <m:t>𝑏</m:t>
                        </m:r>
                      </m:e>
                      <m:sup>
                        <m:r>
                          <a:rPr lang="ar-AE" sz="4000" i="1">
                            <a:latin typeface="Cambria Math" panose="02040503050406030204" pitchFamily="18" charset="0"/>
                          </a:rPr>
                          <m:t>2</m:t>
                        </m:r>
                      </m:sup>
                    </m:sSup>
                    <m:r>
                      <a:rPr lang="ar-AE" sz="4000" i="1">
                        <a:latin typeface="Cambria Math" panose="02040503050406030204" pitchFamily="18" charset="0"/>
                      </a:rPr>
                      <m:t>−4</m:t>
                    </m:r>
                    <m:r>
                      <a:rPr lang="ar-AE" sz="4000" i="1">
                        <a:latin typeface="Cambria Math" panose="02040503050406030204" pitchFamily="18" charset="0"/>
                      </a:rPr>
                      <m:t>𝑎𝑐</m:t>
                    </m:r>
                    <m:r>
                      <a:rPr lang="ar-AE" sz="4000" i="1">
                        <a:latin typeface="Cambria Math" panose="02040503050406030204" pitchFamily="18" charset="0"/>
                      </a:rPr>
                      <m:t>≥0</m:t>
                    </m:r>
                  </m:oMath>
                </a14:m>
                <a:endParaRPr lang="ar-AE" sz="4000" dirty="0"/>
              </a:p>
              <a:p>
                <a:pPr marL="950975" lvl="1" indent="-475487" defTabSz="1901904">
                  <a:spcBef>
                    <a:spcPts val="3500"/>
                  </a:spcBef>
                  <a:defRPr sz="3743"/>
                </a:pPr>
                <a:r>
                  <a:rPr lang="en-US" dirty="0"/>
                  <a:t>Most general approach for generating an exact explicit safe region</a:t>
                </a:r>
              </a:p>
              <a:p>
                <a:pPr marL="950975" lvl="1" indent="-475487" defTabSz="1901904">
                  <a:spcBef>
                    <a:spcPts val="3500"/>
                  </a:spcBef>
                  <a:defRPr sz="3743"/>
                </a:pPr>
                <a:r>
                  <a:rPr lang="en-US" dirty="0"/>
                  <a:t>Runtime is prohibitive for symbolic applications: doubly exponential</a:t>
                </a:r>
              </a:p>
            </p:txBody>
          </p:sp>
        </mc:Choice>
        <mc:Fallback xmlns="">
          <p:sp>
            <p:nvSpPr>
              <p:cNvPr id="246" name="Zonotope Reachability…"/>
              <p:cNvSpPr txBox="1">
                <a:spLocks noGrp="1" noRot="1" noChangeAspect="1" noMove="1" noResize="1" noEditPoints="1" noAdjustHandles="1" noChangeArrowheads="1" noChangeShapeType="1" noTextEdit="1"/>
              </p:cNvSpPr>
              <p:nvPr>
                <p:ph type="body" sz="half" idx="1"/>
              </p:nvPr>
            </p:nvSpPr>
            <p:spPr>
              <a:xfrm>
                <a:off x="1206500" y="4248504"/>
                <a:ext cx="15524682" cy="8256012"/>
              </a:xfrm>
              <a:prstGeom prst="rect">
                <a:avLst/>
              </a:prstGeom>
              <a:blipFill>
                <a:blip r:embed="rId7"/>
                <a:stretch>
                  <a:fillRect l="-1881" t="-3994" r="-572"/>
                </a:stretch>
              </a:blipFill>
            </p:spPr>
            <p:txBody>
              <a:bodyPr/>
              <a:lstStyle/>
              <a:p>
                <a:r>
                  <a:rPr lang="en-US">
                    <a:noFill/>
                  </a:rPr>
                  <a:t> </a:t>
                </a:r>
              </a:p>
            </p:txBody>
          </p:sp>
        </mc:Fallback>
      </mc:AlternateContent>
      <p:sp>
        <p:nvSpPr>
          <p:cNvPr id="247"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pic>
        <p:nvPicPr>
          <p:cNvPr id="249" name="Image" descr="Image"/>
          <p:cNvPicPr>
            <a:picLocks noChangeAspect="1"/>
          </p:cNvPicPr>
          <p:nvPr/>
        </p:nvPicPr>
        <p:blipFill>
          <a:blip r:embed="rId8"/>
          <a:stretch>
            <a:fillRect/>
          </a:stretch>
        </p:blipFill>
        <p:spPr>
          <a:xfrm>
            <a:off x="17570234" y="4701291"/>
            <a:ext cx="5716667" cy="5788735"/>
          </a:xfrm>
          <a:prstGeom prst="rect">
            <a:avLst/>
          </a:prstGeom>
          <a:ln w="12700">
            <a:miter lim="400000"/>
          </a:ln>
        </p:spPr>
      </p:pic>
      <p:sp>
        <p:nvSpPr>
          <p:cNvPr id="2" name="TextBox 1">
            <a:extLst>
              <a:ext uri="{FF2B5EF4-FFF2-40B4-BE49-F238E27FC236}">
                <a16:creationId xmlns:a16="http://schemas.microsoft.com/office/drawing/2014/main" id="{43B8B312-5E02-61A9-85BB-A251A246492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
        <p:nvSpPr>
          <p:cNvPr id="5" name="Adler et al., AIAA ‘19">
            <a:extLst>
              <a:ext uri="{FF2B5EF4-FFF2-40B4-BE49-F238E27FC236}">
                <a16:creationId xmlns:a16="http://schemas.microsoft.com/office/drawing/2014/main" id="{70318F9F-1466-EBE9-A7A9-7B6136DBF9C3}"/>
              </a:ext>
            </a:extLst>
          </p:cNvPr>
          <p:cNvSpPr txBox="1"/>
          <p:nvPr/>
        </p:nvSpPr>
        <p:spPr>
          <a:xfrm>
            <a:off x="16282423" y="13085064"/>
            <a:ext cx="81015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solidFill>
                  <a:srgbClr val="FFFFFF"/>
                </a:solidFill>
              </a:rPr>
              <a:t>Collins, </a:t>
            </a:r>
            <a:r>
              <a:rPr lang="en-US" i="1" dirty="0">
                <a:solidFill>
                  <a:srgbClr val="FFFFFF"/>
                </a:solidFill>
              </a:rPr>
              <a:t>ATFL </a:t>
            </a:r>
            <a:r>
              <a:rPr lang="en-US" dirty="0">
                <a:solidFill>
                  <a:srgbClr val="FFFFFF"/>
                </a:solidFill>
              </a:rPr>
              <a:t>1975</a:t>
            </a:r>
            <a:r>
              <a:rPr lang="en-US" i="1" dirty="0">
                <a:solidFill>
                  <a:srgbClr val="FFFFFF"/>
                </a:solidFill>
              </a:rPr>
              <a:t>. </a:t>
            </a:r>
            <a:r>
              <a:rPr lang="en-US" dirty="0">
                <a:solidFill>
                  <a:srgbClr val="FFFFFF"/>
                </a:solidFill>
              </a:rPr>
              <a:t>Ben-Or, </a:t>
            </a:r>
            <a:r>
              <a:rPr lang="en-US" dirty="0" err="1">
                <a:solidFill>
                  <a:srgbClr val="FFFFFF"/>
                </a:solidFill>
              </a:rPr>
              <a:t>Kozen</a:t>
            </a:r>
            <a:r>
              <a:rPr lang="en-US" dirty="0">
                <a:solidFill>
                  <a:srgbClr val="FFFFFF"/>
                </a:solidFill>
              </a:rPr>
              <a:t>, and </a:t>
            </a:r>
            <a:r>
              <a:rPr lang="en-US" dirty="0" err="1">
                <a:solidFill>
                  <a:srgbClr val="FFFFFF"/>
                </a:solidFill>
              </a:rPr>
              <a:t>Reif</a:t>
            </a:r>
            <a:r>
              <a:rPr lang="en-US" i="1" dirty="0">
                <a:solidFill>
                  <a:srgbClr val="FFFFFF"/>
                </a:solidFill>
              </a:rPr>
              <a:t>, JCSS </a:t>
            </a:r>
            <a:r>
              <a:rPr lang="en-US" dirty="0">
                <a:solidFill>
                  <a:srgbClr val="FFFFFF"/>
                </a:solidFill>
              </a:rPr>
              <a:t>1986. </a:t>
            </a:r>
            <a:endParaRPr dirty="0">
              <a:solidFill>
                <a:srgbClr val="FFFFFF"/>
              </a:solidFill>
            </a:endParaRPr>
          </a:p>
        </p:txBody>
      </p:sp>
    </p:spTree>
    <p:custDataLst>
      <p:tags r:id="rId1"/>
    </p:custDataLst>
    <p:extLst>
      <p:ext uri="{BB962C8B-B14F-4D97-AF65-F5344CB8AC3E}">
        <p14:creationId xmlns:p14="http://schemas.microsoft.com/office/powerpoint/2010/main" val="1009919021"/>
      </p:ext>
    </p:extLst>
  </p:cSld>
  <p:clrMapOvr>
    <a:masterClrMapping/>
  </p:clrMapOvr>
  <mc:AlternateContent xmlns:mc="http://schemas.openxmlformats.org/markup-compatibility/2006" xmlns:p159="http://schemas.microsoft.com/office/powerpoint/2015/09/main">
    <mc:Choice Requires="p159">
      <p:transition advTm="98069">
        <p159:morph option="byObject"/>
      </p:transition>
    </mc:Choice>
    <mc:Fallback xmlns="">
      <p:transition advTm="9806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2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2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4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iterate>
                                    <p:tmAbs val="0"/>
                                  </p:iterate>
                                  <p:childTnLst>
                                    <p:set>
                                      <p:cBhvr>
                                        <p:cTn id="21" fill="hold">
                                          <p:stCondLst>
                                            <p:cond delay="0"/>
                                          </p:stCondLst>
                                        </p:cTn>
                                        <p:tgtEl>
                                          <p:spTgt spid="249"/>
                                        </p:tgtEl>
                                        <p:attrNameLst>
                                          <p:attrName>style.visibility</p:attrName>
                                        </p:attrNameLst>
                                      </p:cBhvr>
                                      <p:to>
                                        <p:strVal val="hidden"/>
                                      </p:to>
                                    </p:set>
                                  </p:childTnLst>
                                </p:cTn>
                              </p:par>
                              <p:par>
                                <p:cTn id="22" presetID="1" presetClass="entr" presetSubtype="0" fill="hold" grpId="0" nodeType="withEffect">
                                  <p:stCondLst>
                                    <p:cond delay="0"/>
                                  </p:stCondLst>
                                  <p:iterate>
                                    <p:tmAbs val="0"/>
                                  </p:iterate>
                                  <p:childTnLst>
                                    <p:set>
                                      <p:cBhvr>
                                        <p:cTn id="23" fill="hold"/>
                                        <p:tgtEl>
                                          <p:spTgt spid="246">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246">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246">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uiExpand="1" build="p" animBg="1" advAuto="0"/>
      <p:bldP spid="249" grpId="0" animBg="1" advAuto="0"/>
      <p:bldP spid="249" grpId="1" animBg="1" advAuto="0"/>
    </p:bldLst>
  </p:timing>
  <p:extLst>
    <p:ext uri="{6950BFC3-D8DA-4A85-94F7-54DA5524770B}">
      <p188:commentRel xmlns:p188="http://schemas.microsoft.com/office/powerpoint/2018/8/main" r:id="rId4"/>
    </p:ext>
  </p:extLs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4" name="Applications"/>
          <p:cNvSpPr txBox="1">
            <a:spLocks noGrp="1"/>
          </p:cNvSpPr>
          <p:nvPr>
            <p:ph type="title"/>
          </p:nvPr>
        </p:nvSpPr>
        <p:spPr>
          <a:prstGeom prst="rect">
            <a:avLst/>
          </a:prstGeom>
        </p:spPr>
        <p:txBody>
          <a:bodyPr/>
          <a:lstStyle/>
          <a:p>
            <a:r>
              <a:t>Applications</a:t>
            </a:r>
          </a:p>
        </p:txBody>
      </p:sp>
      <p:sp>
        <p:nvSpPr>
          <p:cNvPr id="395" name="Slide Subtitle"/>
          <p:cNvSpPr txBox="1">
            <a:spLocks noGrp="1"/>
          </p:cNvSpPr>
          <p:nvPr>
            <p:ph type="body" idx="21"/>
          </p:nvPr>
        </p:nvSpPr>
        <p:spPr>
          <a:prstGeom prst="rect">
            <a:avLst/>
          </a:prstGeom>
        </p:spPr>
        <p:txBody>
          <a:bodyPr/>
          <a:lstStyle/>
          <a:p>
            <a:endParaRPr/>
          </a:p>
        </p:txBody>
      </p:sp>
      <p:sp>
        <p:nvSpPr>
          <p:cNvPr id="396" name="Applied to two past papers from our group performing collision avoidance verification…"/>
          <p:cNvSpPr txBox="1">
            <a:spLocks noGrp="1"/>
          </p:cNvSpPr>
          <p:nvPr>
            <p:ph type="body" sz="half" idx="1"/>
          </p:nvPr>
        </p:nvSpPr>
        <p:spPr>
          <a:xfrm>
            <a:off x="1206501" y="4248504"/>
            <a:ext cx="10819970" cy="8256012"/>
          </a:xfrm>
          <a:prstGeom prst="rect">
            <a:avLst/>
          </a:prstGeom>
        </p:spPr>
        <p:txBody>
          <a:bodyPr/>
          <a:lstStyle/>
          <a:p>
            <a:pPr marL="524255" indent="-524255" defTabSz="2096971">
              <a:spcBef>
                <a:spcPts val="3800"/>
              </a:spcBef>
              <a:defRPr sz="4128"/>
            </a:pPr>
            <a:r>
              <a:rPr dirty="0"/>
              <a:t>Applied to two past papers from our group performing collision avoidance verification</a:t>
            </a:r>
          </a:p>
          <a:p>
            <a:pPr marL="524255" indent="-524255" defTabSz="2096971">
              <a:spcBef>
                <a:spcPts val="3800"/>
              </a:spcBef>
              <a:defRPr sz="4128"/>
            </a:pPr>
            <a:r>
              <a:rPr dirty="0"/>
              <a:t>TACAS ’15 ACAS X paper </a:t>
            </a:r>
            <a:r>
              <a:rPr lang="en-US" dirty="0"/>
              <a:t>verifying </a:t>
            </a:r>
            <a:r>
              <a:rPr dirty="0"/>
              <a:t>aircraft collision avoidance advisories</a:t>
            </a:r>
          </a:p>
          <a:p>
            <a:pPr marL="1048511" lvl="1" indent="-524255" defTabSz="2096971">
              <a:spcBef>
                <a:spcPts val="3800"/>
              </a:spcBef>
              <a:defRPr sz="4128"/>
            </a:pPr>
            <a:r>
              <a:rPr dirty="0"/>
              <a:t>Rectangular object</a:t>
            </a:r>
          </a:p>
          <a:p>
            <a:pPr marL="1048511" lvl="1" indent="-524255" defTabSz="2096971">
              <a:spcBef>
                <a:spcPts val="3800"/>
              </a:spcBef>
              <a:defRPr sz="4128"/>
            </a:pPr>
            <a:r>
              <a:rPr dirty="0"/>
              <a:t>Parabolic-then-linear path</a:t>
            </a:r>
          </a:p>
        </p:txBody>
      </p:sp>
      <p:sp>
        <p:nvSpPr>
          <p:cNvPr id="397" name="Jeannin et al., TACAS ‘15"/>
          <p:cNvSpPr txBox="1"/>
          <p:nvPr/>
        </p:nvSpPr>
        <p:spPr>
          <a:xfrm>
            <a:off x="20746570" y="13085940"/>
            <a:ext cx="360515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a:t>
            </a:r>
          </a:p>
        </p:txBody>
      </p:sp>
      <p:sp>
        <p:nvSpPr>
          <p:cNvPr id="3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2" name="TextBox 1">
            <a:extLst>
              <a:ext uri="{FF2B5EF4-FFF2-40B4-BE49-F238E27FC236}">
                <a16:creationId xmlns:a16="http://schemas.microsoft.com/office/drawing/2014/main" id="{FE6BFE09-F4F7-000F-5431-9E6D5D7C7521}"/>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grpSp>
        <p:nvGrpSpPr>
          <p:cNvPr id="3" name="Group 2">
            <a:extLst>
              <a:ext uri="{FF2B5EF4-FFF2-40B4-BE49-F238E27FC236}">
                <a16:creationId xmlns:a16="http://schemas.microsoft.com/office/drawing/2014/main" id="{3B5C7630-1CB9-F95A-5761-F70323911ABF}"/>
              </a:ext>
            </a:extLst>
          </p:cNvPr>
          <p:cNvGrpSpPr/>
          <p:nvPr/>
        </p:nvGrpSpPr>
        <p:grpSpPr>
          <a:xfrm>
            <a:off x="11974793" y="5535855"/>
            <a:ext cx="12289042" cy="5140835"/>
            <a:chOff x="0" y="1338593"/>
            <a:chExt cx="9122893" cy="3816350"/>
          </a:xfrm>
        </p:grpSpPr>
        <p:pic>
          <p:nvPicPr>
            <p:cNvPr id="4" name="Picture 3" descr="graph1.png">
              <a:extLst>
                <a:ext uri="{FF2B5EF4-FFF2-40B4-BE49-F238E27FC236}">
                  <a16:creationId xmlns:a16="http://schemas.microsoft.com/office/drawing/2014/main" id="{9A80425C-4FB1-42F9-9386-BC506E5971B1}"/>
                </a:ext>
              </a:extLst>
            </p:cNvPr>
            <p:cNvPicPr>
              <a:picLocks noChangeAspect="1"/>
            </p:cNvPicPr>
            <p:nvPr/>
          </p:nvPicPr>
          <p:blipFill>
            <a:blip r:embed="rId4"/>
            <a:stretch>
              <a:fillRect/>
            </a:stretch>
          </p:blipFill>
          <p:spPr>
            <a:xfrm>
              <a:off x="0" y="1338593"/>
              <a:ext cx="9122893" cy="3816350"/>
            </a:xfrm>
            <a:prstGeom prst="rect">
              <a:avLst/>
            </a:prstGeom>
          </p:spPr>
        </p:pic>
        <p:grpSp>
          <p:nvGrpSpPr>
            <p:cNvPr id="5" name="Group 4">
              <a:extLst>
                <a:ext uri="{FF2B5EF4-FFF2-40B4-BE49-F238E27FC236}">
                  <a16:creationId xmlns:a16="http://schemas.microsoft.com/office/drawing/2014/main" id="{EA6B0C07-DA67-31FD-2396-76B003AE8F5F}"/>
                </a:ext>
              </a:extLst>
            </p:cNvPr>
            <p:cNvGrpSpPr/>
            <p:nvPr/>
          </p:nvGrpSpPr>
          <p:grpSpPr>
            <a:xfrm>
              <a:off x="1061529" y="2503027"/>
              <a:ext cx="1607717" cy="1554480"/>
              <a:chOff x="300717" y="2527819"/>
              <a:chExt cx="1607717" cy="1554482"/>
            </a:xfrm>
          </p:grpSpPr>
          <p:sp>
            <p:nvSpPr>
              <p:cNvPr id="16" name="Rectangle 51">
                <a:extLst>
                  <a:ext uri="{FF2B5EF4-FFF2-40B4-BE49-F238E27FC236}">
                    <a16:creationId xmlns:a16="http://schemas.microsoft.com/office/drawing/2014/main" id="{BFFE17CA-FA36-044E-AB6D-DDAD66F2700D}"/>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7" name="Picture 52">
                <a:extLst>
                  <a:ext uri="{FF2B5EF4-FFF2-40B4-BE49-F238E27FC236}">
                    <a16:creationId xmlns:a16="http://schemas.microsoft.com/office/drawing/2014/main" id="{5D7CB4DF-4C88-2237-E16F-4F104D29F7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55460"/>
                <a:ext cx="633556" cy="332842"/>
              </a:xfrm>
              <a:prstGeom prst="rect">
                <a:avLst/>
              </a:prstGeom>
              <a:noFill/>
              <a:ln w="9525">
                <a:noFill/>
                <a:miter lim="800000"/>
                <a:headEnd/>
                <a:tailEnd/>
              </a:ln>
            </p:spPr>
          </p:pic>
        </p:grpSp>
        <p:pic>
          <p:nvPicPr>
            <p:cNvPr id="6" name="Picture 52">
              <a:extLst>
                <a:ext uri="{FF2B5EF4-FFF2-40B4-BE49-F238E27FC236}">
                  <a16:creationId xmlns:a16="http://schemas.microsoft.com/office/drawing/2014/main" id="{CFE2CDBE-73BE-1143-CF6E-B81A056A65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flipH="1">
              <a:off x="5278882" y="4207952"/>
              <a:ext cx="626593" cy="329183"/>
            </a:xfrm>
            <a:prstGeom prst="rect">
              <a:avLst/>
            </a:prstGeom>
            <a:noFill/>
            <a:ln w="9525">
              <a:noFill/>
              <a:miter lim="800000"/>
              <a:headEnd/>
              <a:tailEnd/>
            </a:ln>
          </p:spPr>
        </p:pic>
        <p:grpSp>
          <p:nvGrpSpPr>
            <p:cNvPr id="7" name="Group 6">
              <a:extLst>
                <a:ext uri="{FF2B5EF4-FFF2-40B4-BE49-F238E27FC236}">
                  <a16:creationId xmlns:a16="http://schemas.microsoft.com/office/drawing/2014/main" id="{7784CF5A-A50F-7393-3928-1CC971CBAAC0}"/>
                </a:ext>
              </a:extLst>
            </p:cNvPr>
            <p:cNvGrpSpPr/>
            <p:nvPr/>
          </p:nvGrpSpPr>
          <p:grpSpPr>
            <a:xfrm>
              <a:off x="2380321" y="3042290"/>
              <a:ext cx="1607717" cy="1554480"/>
              <a:chOff x="300717" y="2527819"/>
              <a:chExt cx="1607717" cy="1554482"/>
            </a:xfrm>
          </p:grpSpPr>
          <p:sp>
            <p:nvSpPr>
              <p:cNvPr id="14" name="Rectangle 51">
                <a:extLst>
                  <a:ext uri="{FF2B5EF4-FFF2-40B4-BE49-F238E27FC236}">
                    <a16:creationId xmlns:a16="http://schemas.microsoft.com/office/drawing/2014/main" id="{217B0714-36DF-4152-EACE-953434CB793D}"/>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5" name="Picture 52">
                <a:extLst>
                  <a:ext uri="{FF2B5EF4-FFF2-40B4-BE49-F238E27FC236}">
                    <a16:creationId xmlns:a16="http://schemas.microsoft.com/office/drawing/2014/main" id="{7DF3AE59-497E-D8E1-03D2-DE1171C08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39366"/>
                <a:ext cx="633556" cy="332842"/>
              </a:xfrm>
              <a:prstGeom prst="rect">
                <a:avLst/>
              </a:prstGeom>
              <a:noFill/>
              <a:ln w="9525">
                <a:noFill/>
                <a:miter lim="800000"/>
                <a:headEnd/>
                <a:tailEnd/>
              </a:ln>
            </p:spPr>
          </p:pic>
        </p:grpSp>
        <p:grpSp>
          <p:nvGrpSpPr>
            <p:cNvPr id="8" name="Group 7">
              <a:extLst>
                <a:ext uri="{FF2B5EF4-FFF2-40B4-BE49-F238E27FC236}">
                  <a16:creationId xmlns:a16="http://schemas.microsoft.com/office/drawing/2014/main" id="{EDD93C86-8EA9-4680-D8EA-17EC7AA72272}"/>
                </a:ext>
              </a:extLst>
            </p:cNvPr>
            <p:cNvGrpSpPr/>
            <p:nvPr/>
          </p:nvGrpSpPr>
          <p:grpSpPr>
            <a:xfrm>
              <a:off x="3485804" y="2679930"/>
              <a:ext cx="1607717" cy="1554480"/>
              <a:chOff x="300717" y="2527819"/>
              <a:chExt cx="1607717" cy="1554482"/>
            </a:xfrm>
          </p:grpSpPr>
          <p:sp>
            <p:nvSpPr>
              <p:cNvPr id="12" name="Rectangle 51">
                <a:extLst>
                  <a:ext uri="{FF2B5EF4-FFF2-40B4-BE49-F238E27FC236}">
                    <a16:creationId xmlns:a16="http://schemas.microsoft.com/office/drawing/2014/main" id="{D4B21C2A-F682-9090-C8D6-4CBBF62D5987}"/>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3" name="Picture 52">
                <a:extLst>
                  <a:ext uri="{FF2B5EF4-FFF2-40B4-BE49-F238E27FC236}">
                    <a16:creationId xmlns:a16="http://schemas.microsoft.com/office/drawing/2014/main" id="{98F6BAA2-E588-99F7-4E08-20C84DCCA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nvGrpSpPr>
            <p:cNvPr id="9" name="Group 8">
              <a:extLst>
                <a:ext uri="{FF2B5EF4-FFF2-40B4-BE49-F238E27FC236}">
                  <a16:creationId xmlns:a16="http://schemas.microsoft.com/office/drawing/2014/main" id="{CFD48EBC-6B3C-069F-57A1-45E4A01BDD39}"/>
                </a:ext>
              </a:extLst>
            </p:cNvPr>
            <p:cNvGrpSpPr/>
            <p:nvPr/>
          </p:nvGrpSpPr>
          <p:grpSpPr>
            <a:xfrm>
              <a:off x="5241446" y="1620263"/>
              <a:ext cx="1607717" cy="1554480"/>
              <a:chOff x="300717" y="2527819"/>
              <a:chExt cx="1607717" cy="1554482"/>
            </a:xfrm>
          </p:grpSpPr>
          <p:sp>
            <p:nvSpPr>
              <p:cNvPr id="10" name="Rectangle 51">
                <a:extLst>
                  <a:ext uri="{FF2B5EF4-FFF2-40B4-BE49-F238E27FC236}">
                    <a16:creationId xmlns:a16="http://schemas.microsoft.com/office/drawing/2014/main" id="{8626397B-65F7-45C1-5432-E64735EA340B}"/>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1" name="Picture 52">
                <a:extLst>
                  <a:ext uri="{FF2B5EF4-FFF2-40B4-BE49-F238E27FC236}">
                    <a16:creationId xmlns:a16="http://schemas.microsoft.com/office/drawing/2014/main" id="{4BFC356B-2028-C3AB-6B19-240DA1B73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spTree>
  </p:cSld>
  <p:clrMapOvr>
    <a:masterClrMapping/>
  </p:clrMapOvr>
  <mc:AlternateContent xmlns:mc="http://schemas.openxmlformats.org/markup-compatibility/2006" xmlns:p159="http://schemas.microsoft.com/office/powerpoint/2015/09/main">
    <mc:Choice Requires="p159">
      <p:transition advTm="19488">
        <p159:morph option="byObject"/>
      </p:transition>
    </mc:Choice>
    <mc:Fallback xmlns="">
      <p:transition advTm="19488">
        <p:fade/>
      </p:transition>
    </mc:Fallback>
  </mc:AlternateContent>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a:p>
            <a:endParaRPr lang="en-US" dirty="0"/>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For this polynomial example, CAD performs </a:t>
            </a:r>
            <a:r>
              <a:rPr lang="en-US" b="1" dirty="0"/>
              <a:t>comparably</a:t>
            </a:r>
            <a:r>
              <a:rPr lang="en-US" dirty="0"/>
              <a:t> to our implementation for numeric cases</a:t>
            </a:r>
          </a:p>
          <a:p>
            <a:r>
              <a:rPr lang="en-US" dirty="0"/>
              <a:t>Our implementation begins to beat CAD as the problem becomes </a:t>
            </a:r>
            <a:r>
              <a:rPr lang="en-US" b="1" dirty="0"/>
              <a:t>increasingly symbolic</a:t>
            </a:r>
          </a:p>
        </p:txBody>
      </p:sp>
      <p:sp>
        <p:nvSpPr>
          <p:cNvPr id="6" name="Slide Number">
            <a:extLst>
              <a:ext uri="{FF2B5EF4-FFF2-40B4-BE49-F238E27FC236}">
                <a16:creationId xmlns:a16="http://schemas.microsoft.com/office/drawing/2014/main" id="{7C06DF9F-B434-E5CE-18C0-FD59276D8362}"/>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dirty="0"/>
          </a:p>
        </p:txBody>
      </p:sp>
      <p:sp>
        <p:nvSpPr>
          <p:cNvPr id="7" name="TextBox 6">
            <a:extLst>
              <a:ext uri="{FF2B5EF4-FFF2-40B4-BE49-F238E27FC236}">
                <a16:creationId xmlns:a16="http://schemas.microsoft.com/office/drawing/2014/main" id="{2D08493E-9DA1-C682-9A7D-1DC4CBA25F79}"/>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F42A275C-2181-0350-7885-8A7364FB3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0660"/>
            <a:ext cx="10992320" cy="8793856"/>
          </a:xfrm>
          <a:prstGeom prst="rect">
            <a:avLst/>
          </a:prstGeom>
        </p:spPr>
      </p:pic>
    </p:spTree>
    <p:extLst>
      <p:ext uri="{BB962C8B-B14F-4D97-AF65-F5344CB8AC3E}">
        <p14:creationId xmlns:p14="http://schemas.microsoft.com/office/powerpoint/2010/main" val="694738219"/>
      </p:ext>
    </p:extLst>
  </p:cSld>
  <p:clrMapOvr>
    <a:masterClrMapping/>
  </p:clrMapOvr>
  <mc:AlternateContent xmlns:mc="http://schemas.openxmlformats.org/markup-compatibility/2006" xmlns:p159="http://schemas.microsoft.com/office/powerpoint/2015/09/main">
    <mc:Choice Requires="p159">
      <p:transition advTm="30528">
        <p159:morph option="byObject"/>
      </p:transition>
    </mc:Choice>
    <mc:Fallback xmlns="">
      <p:transition advTm="30528">
        <p:fade/>
      </p:transition>
    </mc:Fallback>
  </mc:AlternateContent>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As for memory usage, CAD uses </a:t>
            </a:r>
            <a:r>
              <a:rPr lang="en-US" b="1" dirty="0"/>
              <a:t>less memory </a:t>
            </a:r>
            <a:r>
              <a:rPr lang="en-US" dirty="0"/>
              <a:t>than our implementation</a:t>
            </a:r>
          </a:p>
          <a:p>
            <a:r>
              <a:rPr lang="en-US" dirty="0"/>
              <a:t>Note that Mathematica is </a:t>
            </a:r>
            <a:r>
              <a:rPr lang="en-US" b="1" dirty="0"/>
              <a:t>purpose-built </a:t>
            </a:r>
            <a:r>
              <a:rPr lang="en-US" dirty="0"/>
              <a:t>for efficient mathematical computation</a:t>
            </a:r>
          </a:p>
        </p:txBody>
      </p:sp>
      <p:sp>
        <p:nvSpPr>
          <p:cNvPr id="6" name="Slide Number">
            <a:extLst>
              <a:ext uri="{FF2B5EF4-FFF2-40B4-BE49-F238E27FC236}">
                <a16:creationId xmlns:a16="http://schemas.microsoft.com/office/drawing/2014/main" id="{08D4668E-BA47-F509-4BE6-F1E8139913BB}"/>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dirty="0"/>
          </a:p>
        </p:txBody>
      </p:sp>
      <p:sp>
        <p:nvSpPr>
          <p:cNvPr id="7" name="TextBox 6">
            <a:extLst>
              <a:ext uri="{FF2B5EF4-FFF2-40B4-BE49-F238E27FC236}">
                <a16:creationId xmlns:a16="http://schemas.microsoft.com/office/drawing/2014/main" id="{36FFDF41-610D-3C1D-8656-8753C805CEA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3DEBD829-0D69-427A-5D41-8C9BBE2C41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06400" y="3711646"/>
            <a:ext cx="10991087" cy="8792869"/>
          </a:xfrm>
          <a:prstGeom prst="rect">
            <a:avLst/>
          </a:prstGeom>
        </p:spPr>
      </p:pic>
    </p:spTree>
    <p:extLst>
      <p:ext uri="{BB962C8B-B14F-4D97-AF65-F5344CB8AC3E}">
        <p14:creationId xmlns:p14="http://schemas.microsoft.com/office/powerpoint/2010/main" val="2076690789"/>
      </p:ext>
    </p:extLst>
  </p:cSld>
  <p:clrMapOvr>
    <a:masterClrMapping/>
  </p:clrMapOvr>
  <mc:AlternateContent xmlns:mc="http://schemas.openxmlformats.org/markup-compatibility/2006" xmlns:p159="http://schemas.microsoft.com/office/powerpoint/2015/09/main">
    <mc:Choice Requires="p159">
      <p:transition advTm="21525">
        <p159:morph option="byObject"/>
      </p:transition>
    </mc:Choice>
    <mc:Fallback xmlns="">
      <p:transition advTm="2152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F1AAB063-EF2B-4864-400A-25FB02E9EB36}"/>
              </a:ext>
            </a:extLst>
          </p:cNvPr>
          <p:cNvGrpSpPr/>
          <p:nvPr/>
        </p:nvGrpSpPr>
        <p:grpSpPr>
          <a:xfrm>
            <a:off x="6633161" y="8135358"/>
            <a:ext cx="11117678" cy="4650822"/>
            <a:chOff x="0" y="1338593"/>
            <a:chExt cx="9122893" cy="3816350"/>
          </a:xfrm>
        </p:grpSpPr>
        <p:pic>
          <p:nvPicPr>
            <p:cNvPr id="50" name="Picture 49" descr="graph1.png">
              <a:extLst>
                <a:ext uri="{FF2B5EF4-FFF2-40B4-BE49-F238E27FC236}">
                  <a16:creationId xmlns:a16="http://schemas.microsoft.com/office/drawing/2014/main" id="{509861DD-D9F9-3D39-0FFE-FA16D0CC6908}"/>
                </a:ext>
              </a:extLst>
            </p:cNvPr>
            <p:cNvPicPr>
              <a:picLocks noChangeAspect="1"/>
            </p:cNvPicPr>
            <p:nvPr/>
          </p:nvPicPr>
          <p:blipFill>
            <a:blip r:embed="rId3"/>
            <a:stretch>
              <a:fillRect/>
            </a:stretch>
          </p:blipFill>
          <p:spPr>
            <a:xfrm>
              <a:off x="0" y="1338593"/>
              <a:ext cx="9122893" cy="3816350"/>
            </a:xfrm>
            <a:prstGeom prst="rect">
              <a:avLst/>
            </a:prstGeom>
          </p:spPr>
        </p:pic>
        <p:grpSp>
          <p:nvGrpSpPr>
            <p:cNvPr id="51" name="Group 50">
              <a:extLst>
                <a:ext uri="{FF2B5EF4-FFF2-40B4-BE49-F238E27FC236}">
                  <a16:creationId xmlns:a16="http://schemas.microsoft.com/office/drawing/2014/main" id="{07142EF1-E9EC-5B81-DEDD-FF1C4649EDFA}"/>
                </a:ext>
              </a:extLst>
            </p:cNvPr>
            <p:cNvGrpSpPr/>
            <p:nvPr/>
          </p:nvGrpSpPr>
          <p:grpSpPr>
            <a:xfrm>
              <a:off x="1061529" y="2503027"/>
              <a:ext cx="1607717" cy="1554480"/>
              <a:chOff x="300717" y="2527819"/>
              <a:chExt cx="1607717" cy="1554482"/>
            </a:xfrm>
          </p:grpSpPr>
          <p:sp>
            <p:nvSpPr>
              <p:cNvPr id="62" name="Rectangle 51">
                <a:extLst>
                  <a:ext uri="{FF2B5EF4-FFF2-40B4-BE49-F238E27FC236}">
                    <a16:creationId xmlns:a16="http://schemas.microsoft.com/office/drawing/2014/main" id="{7EF2C315-D116-28D0-2663-3740C552693B}"/>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3" name="Picture 52">
                <a:extLst>
                  <a:ext uri="{FF2B5EF4-FFF2-40B4-BE49-F238E27FC236}">
                    <a16:creationId xmlns:a16="http://schemas.microsoft.com/office/drawing/2014/main" id="{D7B85F44-F91E-9FF5-588C-E1ACB019A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55460"/>
                <a:ext cx="633556" cy="332842"/>
              </a:xfrm>
              <a:prstGeom prst="rect">
                <a:avLst/>
              </a:prstGeom>
              <a:noFill/>
              <a:ln w="9525">
                <a:noFill/>
                <a:miter lim="800000"/>
                <a:headEnd/>
                <a:tailEnd/>
              </a:ln>
            </p:spPr>
          </p:pic>
        </p:grpSp>
        <p:pic>
          <p:nvPicPr>
            <p:cNvPr id="52" name="Picture 52">
              <a:extLst>
                <a:ext uri="{FF2B5EF4-FFF2-40B4-BE49-F238E27FC236}">
                  <a16:creationId xmlns:a16="http://schemas.microsoft.com/office/drawing/2014/main" id="{119EA20C-4980-765C-8E01-EF29D4877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flipH="1">
              <a:off x="5278882" y="4207952"/>
              <a:ext cx="626593" cy="329183"/>
            </a:xfrm>
            <a:prstGeom prst="rect">
              <a:avLst/>
            </a:prstGeom>
            <a:noFill/>
            <a:ln w="9525">
              <a:noFill/>
              <a:miter lim="800000"/>
              <a:headEnd/>
              <a:tailEnd/>
            </a:ln>
          </p:spPr>
        </p:pic>
        <p:grpSp>
          <p:nvGrpSpPr>
            <p:cNvPr id="53" name="Group 52">
              <a:extLst>
                <a:ext uri="{FF2B5EF4-FFF2-40B4-BE49-F238E27FC236}">
                  <a16:creationId xmlns:a16="http://schemas.microsoft.com/office/drawing/2014/main" id="{BDEE666E-01B8-00A9-549C-6C56B4B58067}"/>
                </a:ext>
              </a:extLst>
            </p:cNvPr>
            <p:cNvGrpSpPr/>
            <p:nvPr/>
          </p:nvGrpSpPr>
          <p:grpSpPr>
            <a:xfrm>
              <a:off x="2380321" y="3042290"/>
              <a:ext cx="1607717" cy="1554480"/>
              <a:chOff x="300717" y="2527819"/>
              <a:chExt cx="1607717" cy="1554482"/>
            </a:xfrm>
          </p:grpSpPr>
          <p:sp>
            <p:nvSpPr>
              <p:cNvPr id="60" name="Rectangle 51">
                <a:extLst>
                  <a:ext uri="{FF2B5EF4-FFF2-40B4-BE49-F238E27FC236}">
                    <a16:creationId xmlns:a16="http://schemas.microsoft.com/office/drawing/2014/main" id="{849D395F-0ED3-E9B3-8A11-0D2E9A88A5C0}"/>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1" name="Picture 52">
                <a:extLst>
                  <a:ext uri="{FF2B5EF4-FFF2-40B4-BE49-F238E27FC236}">
                    <a16:creationId xmlns:a16="http://schemas.microsoft.com/office/drawing/2014/main" id="{BEF45DEB-00DE-FD82-96F9-EE336D58B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39366"/>
                <a:ext cx="633556" cy="332842"/>
              </a:xfrm>
              <a:prstGeom prst="rect">
                <a:avLst/>
              </a:prstGeom>
              <a:noFill/>
              <a:ln w="9525">
                <a:noFill/>
                <a:miter lim="800000"/>
                <a:headEnd/>
                <a:tailEnd/>
              </a:ln>
            </p:spPr>
          </p:pic>
        </p:grpSp>
        <p:grpSp>
          <p:nvGrpSpPr>
            <p:cNvPr id="54" name="Group 53">
              <a:extLst>
                <a:ext uri="{FF2B5EF4-FFF2-40B4-BE49-F238E27FC236}">
                  <a16:creationId xmlns:a16="http://schemas.microsoft.com/office/drawing/2014/main" id="{0C3745B7-DDBE-A68A-523A-24076E24B3D7}"/>
                </a:ext>
              </a:extLst>
            </p:cNvPr>
            <p:cNvGrpSpPr/>
            <p:nvPr/>
          </p:nvGrpSpPr>
          <p:grpSpPr>
            <a:xfrm>
              <a:off x="3485804" y="2679930"/>
              <a:ext cx="1607717" cy="1554480"/>
              <a:chOff x="300717" y="2527819"/>
              <a:chExt cx="1607717" cy="1554482"/>
            </a:xfrm>
          </p:grpSpPr>
          <p:sp>
            <p:nvSpPr>
              <p:cNvPr id="58" name="Rectangle 51">
                <a:extLst>
                  <a:ext uri="{FF2B5EF4-FFF2-40B4-BE49-F238E27FC236}">
                    <a16:creationId xmlns:a16="http://schemas.microsoft.com/office/drawing/2014/main" id="{ABEEAFD6-E7CF-C8C4-609F-8748ED206E24}"/>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9" name="Picture 52">
                <a:extLst>
                  <a:ext uri="{FF2B5EF4-FFF2-40B4-BE49-F238E27FC236}">
                    <a16:creationId xmlns:a16="http://schemas.microsoft.com/office/drawing/2014/main" id="{2BEB09BD-7EC8-2077-29B7-51E2E8E7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nvGrpSpPr>
            <p:cNvPr id="55" name="Group 54">
              <a:extLst>
                <a:ext uri="{FF2B5EF4-FFF2-40B4-BE49-F238E27FC236}">
                  <a16:creationId xmlns:a16="http://schemas.microsoft.com/office/drawing/2014/main" id="{3AED326D-39B3-09C0-5B99-030A937AA829}"/>
                </a:ext>
              </a:extLst>
            </p:cNvPr>
            <p:cNvGrpSpPr/>
            <p:nvPr/>
          </p:nvGrpSpPr>
          <p:grpSpPr>
            <a:xfrm>
              <a:off x="5241446" y="1620263"/>
              <a:ext cx="1607717" cy="1554480"/>
              <a:chOff x="300717" y="2527819"/>
              <a:chExt cx="1607717" cy="1554482"/>
            </a:xfrm>
          </p:grpSpPr>
          <p:sp>
            <p:nvSpPr>
              <p:cNvPr id="56" name="Rectangle 51">
                <a:extLst>
                  <a:ext uri="{FF2B5EF4-FFF2-40B4-BE49-F238E27FC236}">
                    <a16:creationId xmlns:a16="http://schemas.microsoft.com/office/drawing/2014/main" id="{7DE7DF18-E394-CF9F-FDF2-2DA659718FCA}"/>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7" name="Picture 52">
                <a:extLst>
                  <a:ext uri="{FF2B5EF4-FFF2-40B4-BE49-F238E27FC236}">
                    <a16:creationId xmlns:a16="http://schemas.microsoft.com/office/drawing/2014/main" id="{53089DD1-8B1D-459B-54ED-EB3C1142B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sp>
        <p:nvSpPr>
          <p:cNvPr id="184" name="Inspiration"/>
          <p:cNvSpPr txBox="1">
            <a:spLocks noGrp="1"/>
          </p:cNvSpPr>
          <p:nvPr>
            <p:ph type="title"/>
          </p:nvPr>
        </p:nvSpPr>
        <p:spPr>
          <a:prstGeom prst="rect">
            <a:avLst/>
          </a:prstGeom>
        </p:spPr>
        <p:txBody>
          <a:bodyPr/>
          <a:lstStyle/>
          <a:p>
            <a:r>
              <a:t>Inspiration</a:t>
            </a:r>
          </a:p>
        </p:txBody>
      </p:sp>
      <p:sp>
        <p:nvSpPr>
          <p:cNvPr id="185" name="Slide Subtitle"/>
          <p:cNvSpPr txBox="1">
            <a:spLocks noGrp="1"/>
          </p:cNvSpPr>
          <p:nvPr>
            <p:ph type="body" idx="21"/>
          </p:nvPr>
        </p:nvSpPr>
        <p:spPr>
          <a:prstGeom prst="rect">
            <a:avLst/>
          </a:prstGeom>
        </p:spPr>
        <p:txBody>
          <a:bodyPr/>
          <a:lstStyle/>
          <a:p>
            <a:endParaRPr/>
          </a:p>
        </p:txBody>
      </p:sp>
      <p:sp>
        <p:nvSpPr>
          <p:cNvPr id="186" name="Past work by Jeannin et al. verified collision avoidance safety for ACAS X…"/>
          <p:cNvSpPr txBox="1">
            <a:spLocks noGrp="1"/>
          </p:cNvSpPr>
          <p:nvPr>
            <p:ph type="body" idx="1"/>
          </p:nvPr>
        </p:nvSpPr>
        <p:spPr>
          <a:prstGeom prst="rect">
            <a:avLst/>
          </a:prstGeom>
        </p:spPr>
        <p:txBody>
          <a:bodyPr/>
          <a:lstStyle/>
          <a:p>
            <a:r>
              <a:rPr dirty="0"/>
              <a:t>Past work by </a:t>
            </a:r>
            <a:r>
              <a:rPr dirty="0" err="1"/>
              <a:t>Jeannin</a:t>
            </a:r>
            <a:r>
              <a:rPr dirty="0"/>
              <a:t> et al. verified collision avoidance safety for ACAS X</a:t>
            </a:r>
          </a:p>
          <a:p>
            <a:r>
              <a:rPr dirty="0"/>
              <a:t>ACAS X is an airborne collision avoidance system that sends climb/descend commands to pilots to avoid mid-air collisions with approaching aircraft</a:t>
            </a:r>
          </a:p>
          <a:p>
            <a:r>
              <a:rPr dirty="0"/>
              <a:t>How can we make sure a control system issues correct advisories?</a:t>
            </a:r>
          </a:p>
        </p:txBody>
      </p:sp>
      <p:sp>
        <p:nvSpPr>
          <p:cNvPr id="187" name="Jeannin et al., TACAS ’15; Jeannin et al., STTT ‘17"/>
          <p:cNvSpPr txBox="1"/>
          <p:nvPr/>
        </p:nvSpPr>
        <p:spPr>
          <a:xfrm>
            <a:off x="17311781" y="13050266"/>
            <a:ext cx="700993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188"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4" name="TextBox 3">
            <a:extLst>
              <a:ext uri="{FF2B5EF4-FFF2-40B4-BE49-F238E27FC236}">
                <a16:creationId xmlns:a16="http://schemas.microsoft.com/office/drawing/2014/main" id="{E50B1222-E17B-F29A-DAC6-837EE9EE9A67}"/>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066260503"/>
      </p:ext>
    </p:extLst>
  </p:cSld>
  <p:clrMapOvr>
    <a:masterClrMapping/>
  </p:clrMapOvr>
  <mc:AlternateContent xmlns:mc="http://schemas.openxmlformats.org/markup-compatibility/2006" xmlns:p159="http://schemas.microsoft.com/office/powerpoint/2015/09/main">
    <mc:Choice Requires="p159">
      <p:transition advTm="17557">
        <p159:morph option="byObject"/>
      </p:transition>
    </mc:Choice>
    <mc:Fallback xmlns="">
      <p:transition advTm="17557">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4" name="Applications"/>
          <p:cNvSpPr txBox="1">
            <a:spLocks noGrp="1"/>
          </p:cNvSpPr>
          <p:nvPr>
            <p:ph type="title"/>
          </p:nvPr>
        </p:nvSpPr>
        <p:spPr>
          <a:prstGeom prst="rect">
            <a:avLst/>
          </a:prstGeom>
        </p:spPr>
        <p:txBody>
          <a:bodyPr/>
          <a:lstStyle/>
          <a:p>
            <a:r>
              <a:t>Applications</a:t>
            </a:r>
          </a:p>
        </p:txBody>
      </p:sp>
      <p:sp>
        <p:nvSpPr>
          <p:cNvPr id="415" name="Slide Subtitle"/>
          <p:cNvSpPr txBox="1">
            <a:spLocks noGrp="1"/>
          </p:cNvSpPr>
          <p:nvPr>
            <p:ph type="body" idx="21"/>
          </p:nvPr>
        </p:nvSpPr>
        <p:spPr>
          <a:prstGeom prst="rect">
            <a:avLst/>
          </a:prstGeom>
        </p:spPr>
        <p:txBody>
          <a:bodyPr/>
          <a:lstStyle/>
          <a:p>
            <a:r>
              <a:rPr lang="en-US" dirty="0"/>
              <a:t>Case Study 2</a:t>
            </a:r>
            <a:endParaRPr dirty="0"/>
          </a:p>
        </p:txBody>
      </p:sp>
      <p:sp>
        <p:nvSpPr>
          <p:cNvPr id="416" name="Applied to two past papers from our group performing collision avoidance verification…"/>
          <p:cNvSpPr txBox="1">
            <a:spLocks noGrp="1"/>
          </p:cNvSpPr>
          <p:nvPr>
            <p:ph type="body" sz="half" idx="1"/>
          </p:nvPr>
        </p:nvSpPr>
        <p:spPr>
          <a:xfrm>
            <a:off x="1206500" y="4248504"/>
            <a:ext cx="11466733" cy="8256012"/>
          </a:xfrm>
          <a:prstGeom prst="rect">
            <a:avLst/>
          </a:prstGeom>
        </p:spPr>
        <p:txBody>
          <a:bodyPr/>
          <a:lstStyle/>
          <a:p>
            <a:r>
              <a:rPr dirty="0"/>
              <a:t>UAV top-down collision avoidance</a:t>
            </a:r>
          </a:p>
          <a:p>
            <a:pPr lvl="1"/>
            <a:r>
              <a:rPr lang="en-US" dirty="0"/>
              <a:t>Approximate</a:t>
            </a:r>
            <a:r>
              <a:rPr dirty="0"/>
              <a:t> </a:t>
            </a:r>
            <a:r>
              <a:rPr lang="en-US" dirty="0"/>
              <a:t>circle as </a:t>
            </a:r>
            <a:r>
              <a:rPr dirty="0"/>
              <a:t>a hexagon</a:t>
            </a:r>
          </a:p>
          <a:p>
            <a:pPr lvl="1"/>
            <a:r>
              <a:rPr dirty="0"/>
              <a:t>Circular-then-linear path</a:t>
            </a:r>
          </a:p>
        </p:txBody>
      </p:sp>
      <p:sp>
        <p:nvSpPr>
          <p:cNvPr id="417" name="Adler et al., AIAA ‘19"/>
          <p:cNvSpPr txBox="1"/>
          <p:nvPr/>
        </p:nvSpPr>
        <p:spPr>
          <a:xfrm>
            <a:off x="21320940" y="13085940"/>
            <a:ext cx="301524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solidFill>
                  <a:srgbClr val="FFFFFF"/>
                </a:solidFill>
              </a:rPr>
              <a:t>Adler et al., AIAA </a:t>
            </a:r>
            <a:r>
              <a:rPr lang="en-US" dirty="0">
                <a:solidFill>
                  <a:srgbClr val="FFFFFF"/>
                </a:solidFill>
              </a:rPr>
              <a:t>’</a:t>
            </a:r>
            <a:r>
              <a:rPr dirty="0">
                <a:solidFill>
                  <a:srgbClr val="FFFFFF"/>
                </a:solidFill>
              </a:rPr>
              <a:t>19</a:t>
            </a:r>
            <a:r>
              <a:rPr lang="en-US" dirty="0">
                <a:solidFill>
                  <a:srgbClr val="FFFFFF"/>
                </a:solidFill>
              </a:rPr>
              <a:t>.</a:t>
            </a:r>
            <a:endParaRPr dirty="0">
              <a:solidFill>
                <a:srgbClr val="FFFFFF"/>
              </a:solidFill>
            </a:endParaRPr>
          </a:p>
        </p:txBody>
      </p:sp>
      <p:sp>
        <p:nvSpPr>
          <p:cNvPr id="4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pic>
        <p:nvPicPr>
          <p:cNvPr id="2" name="Picture 1">
            <a:extLst>
              <a:ext uri="{FF2B5EF4-FFF2-40B4-BE49-F238E27FC236}">
                <a16:creationId xmlns:a16="http://schemas.microsoft.com/office/drawing/2014/main" id="{9A76ABAE-3382-E53F-1DFA-5838587B9EB5}"/>
              </a:ext>
            </a:extLst>
          </p:cNvPr>
          <p:cNvPicPr>
            <a:picLocks noChangeAspect="1"/>
          </p:cNvPicPr>
          <p:nvPr/>
        </p:nvPicPr>
        <p:blipFill>
          <a:blip r:embed="rId2"/>
          <a:stretch>
            <a:fillRect/>
          </a:stretch>
        </p:blipFill>
        <p:spPr>
          <a:xfrm>
            <a:off x="15174686" y="4248504"/>
            <a:ext cx="7275337" cy="7468487"/>
          </a:xfrm>
          <a:prstGeom prst="rect">
            <a:avLst/>
          </a:prstGeom>
        </p:spPr>
      </p:pic>
      <p:sp>
        <p:nvSpPr>
          <p:cNvPr id="3" name="TextBox 2">
            <a:extLst>
              <a:ext uri="{FF2B5EF4-FFF2-40B4-BE49-F238E27FC236}">
                <a16:creationId xmlns:a16="http://schemas.microsoft.com/office/drawing/2014/main" id="{5CB4FEAA-2EE2-884A-F760-0659237CCA46}"/>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32832">
        <p159:morph option="byObject"/>
      </p:transition>
    </mc:Choice>
    <mc:Fallback xmlns="">
      <p:transition advTm="32832">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CAD </a:t>
            </a:r>
            <a:r>
              <a:rPr lang="en-US" b="1" dirty="0"/>
              <a:t>does not terminate </a:t>
            </a:r>
            <a:r>
              <a:rPr lang="en-US" dirty="0"/>
              <a:t>for all but the fully numeric example</a:t>
            </a:r>
          </a:p>
          <a:p>
            <a:r>
              <a:rPr lang="en-US" dirty="0"/>
              <a:t>Ran overnight on an iMac Pro with 128GB RAM</a:t>
            </a:r>
          </a:p>
          <a:p>
            <a:r>
              <a:rPr lang="en-US" dirty="0"/>
              <a:t>Our implementation runs in </a:t>
            </a:r>
            <a:r>
              <a:rPr lang="en-US" b="1" dirty="0"/>
              <a:t>under a minute </a:t>
            </a:r>
            <a:r>
              <a:rPr lang="en-US" dirty="0"/>
              <a:t>at worst</a:t>
            </a:r>
          </a:p>
          <a:p>
            <a:pPr marL="0" indent="0">
              <a:buNone/>
            </a:pPr>
            <a:endParaRPr lang="en-US" dirty="0"/>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6C6D332A-46C2-E253-1E04-079CAC2FE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1646"/>
            <a:ext cx="10991087" cy="8792869"/>
          </a:xfrm>
          <a:prstGeom prst="rect">
            <a:avLst/>
          </a:prstGeom>
        </p:spPr>
      </p:pic>
      <p:sp>
        <p:nvSpPr>
          <p:cNvPr id="8" name="TextBox 7">
            <a:extLst>
              <a:ext uri="{FF2B5EF4-FFF2-40B4-BE49-F238E27FC236}">
                <a16:creationId xmlns:a16="http://schemas.microsoft.com/office/drawing/2014/main" id="{B14F80CB-7A93-B5BD-0819-EE0ED55F59DD}"/>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4094892211"/>
      </p:ext>
    </p:extLst>
  </p:cSld>
  <p:clrMapOvr>
    <a:masterClrMapping/>
  </p:clrMapOvr>
  <mc:AlternateContent xmlns:mc="http://schemas.openxmlformats.org/markup-compatibility/2006" xmlns:p159="http://schemas.microsoft.com/office/powerpoint/2015/09/main">
    <mc:Choice Requires="p159">
      <p:transition advTm="46293">
        <p159:morph option="byObject"/>
      </p:transition>
    </mc:Choice>
    <mc:Fallback xmlns="">
      <p:transition advTm="46293">
        <p:fade/>
      </p:transition>
    </mc:Fallback>
  </mc:AlternateContent>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For all but the fully numeric case, CAD memory usage </a:t>
            </a:r>
            <a:r>
              <a:rPr lang="en-US" b="1" dirty="0"/>
              <a:t>explodes</a:t>
            </a:r>
            <a:r>
              <a:rPr lang="en-US" dirty="0"/>
              <a:t> to over 50 GB</a:t>
            </a:r>
          </a:p>
          <a:p>
            <a:r>
              <a:rPr lang="en-US" dirty="0"/>
              <a:t>Our implementation keeps memory usage </a:t>
            </a:r>
            <a:r>
              <a:rPr lang="en-US" b="1" dirty="0"/>
              <a:t>under 25 MB</a:t>
            </a:r>
          </a:p>
        </p:txBody>
      </p:sp>
      <p:sp>
        <p:nvSpPr>
          <p:cNvPr id="6" name="Slide Number">
            <a:extLst>
              <a:ext uri="{FF2B5EF4-FFF2-40B4-BE49-F238E27FC236}">
                <a16:creationId xmlns:a16="http://schemas.microsoft.com/office/drawing/2014/main" id="{7EBB73B8-B2FC-7EE8-BEE3-75BF12451206}"/>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dirty="0"/>
          </a:p>
        </p:txBody>
      </p:sp>
      <p:sp>
        <p:nvSpPr>
          <p:cNvPr id="7" name="TextBox 6">
            <a:extLst>
              <a:ext uri="{FF2B5EF4-FFF2-40B4-BE49-F238E27FC236}">
                <a16:creationId xmlns:a16="http://schemas.microsoft.com/office/drawing/2014/main" id="{EAB5A861-CC6D-426A-038F-F3FC483D3B8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0628944C-00AF-F32E-3E7E-545DA0C2A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06400" y="3711646"/>
            <a:ext cx="10991087" cy="8792869"/>
          </a:xfrm>
          <a:prstGeom prst="rect">
            <a:avLst/>
          </a:prstGeom>
        </p:spPr>
      </p:pic>
      <p:sp>
        <p:nvSpPr>
          <p:cNvPr id="5" name="TextBox 4">
            <a:extLst>
              <a:ext uri="{FF2B5EF4-FFF2-40B4-BE49-F238E27FC236}">
                <a16:creationId xmlns:a16="http://schemas.microsoft.com/office/drawing/2014/main" id="{B1BE3F8A-A455-1383-59A3-4E5C850C2B42}"/>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4110542931"/>
      </p:ext>
    </p:extLst>
  </p:cSld>
  <p:clrMapOvr>
    <a:masterClrMapping/>
  </p:clrMapOvr>
  <mc:AlternateContent xmlns:mc="http://schemas.openxmlformats.org/markup-compatibility/2006" xmlns:p159="http://schemas.microsoft.com/office/powerpoint/2015/09/main">
    <mc:Choice Requires="p159">
      <p:transition advTm="22869">
        <p159:morph option="byObject"/>
      </p:transition>
    </mc:Choice>
    <mc:Fallback xmlns="">
      <p:transition advTm="22869">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err="1"/>
              <a:t>Dubins</a:t>
            </a:r>
            <a:r>
              <a:rPr lang="en-US" dirty="0"/>
              <a:t> Path</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3784118" cy="8256012"/>
          </a:xfrm>
        </p:spPr>
        <p:txBody>
          <a:bodyPr/>
          <a:lstStyle/>
          <a:p>
            <a:r>
              <a:rPr lang="en-US" dirty="0"/>
              <a:t>Tested the active corner method with a highly non-polynomial trajectory</a:t>
            </a:r>
          </a:p>
          <a:p>
            <a:r>
              <a:rPr lang="en-US" dirty="0"/>
              <a:t>Fully symbolic </a:t>
            </a:r>
            <a:r>
              <a:rPr lang="en-US" dirty="0" err="1"/>
              <a:t>Dubins</a:t>
            </a:r>
            <a:r>
              <a:rPr lang="en-US" dirty="0"/>
              <a:t> path: semicircular segments connected by straight lines</a:t>
            </a:r>
          </a:p>
          <a:p>
            <a:r>
              <a:rPr lang="en-US" dirty="0"/>
              <a:t>Commonly used for robot motion planning</a:t>
            </a:r>
          </a:p>
        </p:txBody>
      </p:sp>
      <p:sp>
        <p:nvSpPr>
          <p:cNvPr id="6" name="Slide Number">
            <a:extLst>
              <a:ext uri="{FF2B5EF4-FFF2-40B4-BE49-F238E27FC236}">
                <a16:creationId xmlns:a16="http://schemas.microsoft.com/office/drawing/2014/main" id="{7EBB73B8-B2FC-7EE8-BEE3-75BF12451206}"/>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dirty="0"/>
          </a:p>
        </p:txBody>
      </p:sp>
      <p:sp>
        <p:nvSpPr>
          <p:cNvPr id="7" name="TextBox 6">
            <a:extLst>
              <a:ext uri="{FF2B5EF4-FFF2-40B4-BE49-F238E27FC236}">
                <a16:creationId xmlns:a16="http://schemas.microsoft.com/office/drawing/2014/main" id="{EAB5A861-CC6D-426A-038F-F3FC483D3B8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9" name="Image" descr="Image">
            <a:extLst>
              <a:ext uri="{FF2B5EF4-FFF2-40B4-BE49-F238E27FC236}">
                <a16:creationId xmlns:a16="http://schemas.microsoft.com/office/drawing/2014/main" id="{5069B1EA-7E0B-26A3-6EE3-5FCB9AEA801E}"/>
              </a:ext>
            </a:extLst>
          </p:cNvPr>
          <p:cNvPicPr>
            <a:picLocks noChangeAspect="1"/>
          </p:cNvPicPr>
          <p:nvPr/>
        </p:nvPicPr>
        <p:blipFill>
          <a:blip r:embed="rId4"/>
          <a:stretch>
            <a:fillRect/>
          </a:stretch>
        </p:blipFill>
        <p:spPr>
          <a:xfrm>
            <a:off x="3948167" y="9433698"/>
            <a:ext cx="16034427" cy="3070818"/>
          </a:xfrm>
          <a:prstGeom prst="rect">
            <a:avLst/>
          </a:prstGeom>
          <a:ln w="12700" cap="flat">
            <a:noFill/>
            <a:miter lim="400000"/>
          </a:ln>
          <a:effectLst/>
        </p:spPr>
      </p:pic>
      <p:pic>
        <p:nvPicPr>
          <p:cNvPr id="12" name="Picture 11">
            <a:extLst>
              <a:ext uri="{FF2B5EF4-FFF2-40B4-BE49-F238E27FC236}">
                <a16:creationId xmlns:a16="http://schemas.microsoft.com/office/drawing/2014/main" id="{88D50D4D-A3DF-E83E-106A-D08BA59EA060}"/>
              </a:ext>
            </a:extLst>
          </p:cNvPr>
          <p:cNvPicPr>
            <a:picLocks noChangeAspect="1"/>
          </p:cNvPicPr>
          <p:nvPr/>
        </p:nvPicPr>
        <p:blipFill>
          <a:blip r:embed="rId5"/>
          <a:stretch>
            <a:fillRect/>
          </a:stretch>
        </p:blipFill>
        <p:spPr>
          <a:xfrm>
            <a:off x="15370562" y="4248504"/>
            <a:ext cx="7370247" cy="4647350"/>
          </a:xfrm>
          <a:prstGeom prst="rect">
            <a:avLst/>
          </a:prstGeom>
        </p:spPr>
      </p:pic>
    </p:spTree>
    <p:extLst>
      <p:ext uri="{BB962C8B-B14F-4D97-AF65-F5344CB8AC3E}">
        <p14:creationId xmlns:p14="http://schemas.microsoft.com/office/powerpoint/2010/main" val="529635352"/>
      </p:ext>
    </p:extLst>
  </p:cSld>
  <p:clrMapOvr>
    <a:masterClrMapping/>
  </p:clrMapOvr>
  <mc:AlternateContent xmlns:mc="http://schemas.openxmlformats.org/markup-compatibility/2006" xmlns:p159="http://schemas.microsoft.com/office/powerpoint/2015/09/main">
    <mc:Choice Requires="p159">
      <p:transition advTm="28053">
        <p159:morph option="byObject"/>
      </p:transition>
    </mc:Choice>
    <mc:Fallback xmlns="">
      <p:transition advTm="28053">
        <p:fade/>
      </p:transition>
    </mc:Fallback>
  </mc:AlternateContent>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err="1"/>
              <a:t>Dubins</a:t>
            </a:r>
            <a:r>
              <a:rPr lang="en-US" dirty="0"/>
              <a:t> Path</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lnSpcReduction="10000"/>
          </a:bodyPr>
          <a:lstStyle/>
          <a:p>
            <a:r>
              <a:rPr lang="en-US" dirty="0"/>
              <a:t>Fully symbolic </a:t>
            </a:r>
            <a:r>
              <a:rPr lang="en-US" dirty="0" err="1"/>
              <a:t>Dubins</a:t>
            </a:r>
            <a:r>
              <a:rPr lang="en-US" dirty="0"/>
              <a:t> path: semicircular segments connected by straight lines</a:t>
            </a:r>
          </a:p>
          <a:p>
            <a:r>
              <a:rPr lang="en-US" dirty="0"/>
              <a:t>CAD </a:t>
            </a:r>
            <a:r>
              <a:rPr lang="en-US" b="1" dirty="0"/>
              <a:t>does not terminate </a:t>
            </a:r>
            <a:r>
              <a:rPr lang="en-US" dirty="0"/>
              <a:t>for any case, including numeric examples</a:t>
            </a:r>
          </a:p>
          <a:p>
            <a:r>
              <a:rPr lang="en-US" dirty="0"/>
              <a:t>Active corner method fails to terminate for a symbolic hexagon</a:t>
            </a:r>
          </a:p>
          <a:p>
            <a:pPr lvl="1"/>
            <a:r>
              <a:rPr lang="en-US" dirty="0"/>
              <a:t>Too many transition points</a:t>
            </a:r>
          </a:p>
          <a:p>
            <a:r>
              <a:rPr lang="en-US" dirty="0"/>
              <a:t>Ran overnight on an iMac Pro with 128GB RAM</a:t>
            </a:r>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6C6D332A-46C2-E253-1E04-079CAC2FE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1646"/>
            <a:ext cx="10991086" cy="8792869"/>
          </a:xfrm>
          <a:prstGeom prst="rect">
            <a:avLst/>
          </a:prstGeom>
        </p:spPr>
      </p:pic>
      <p:sp>
        <p:nvSpPr>
          <p:cNvPr id="8" name="TextBox 7">
            <a:extLst>
              <a:ext uri="{FF2B5EF4-FFF2-40B4-BE49-F238E27FC236}">
                <a16:creationId xmlns:a16="http://schemas.microsoft.com/office/drawing/2014/main" id="{B14F80CB-7A93-B5BD-0819-EE0ED55F59DD}"/>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2807876774"/>
      </p:ext>
    </p:extLst>
  </p:cSld>
  <p:clrMapOvr>
    <a:masterClrMapping/>
  </p:clrMapOvr>
  <mc:AlternateContent xmlns:mc="http://schemas.openxmlformats.org/markup-compatibility/2006" xmlns:p159="http://schemas.microsoft.com/office/powerpoint/2015/09/main">
    <mc:Choice Requires="p159">
      <p:transition advTm="22314">
        <p159:morph option="byObject"/>
      </p:transition>
    </mc:Choice>
    <mc:Fallback xmlns="">
      <p:transition advTm="22314">
        <p:fade/>
      </p:transition>
    </mc:Fallback>
  </mc:AlternateContent>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 name="Inspiration"/>
          <p:cNvSpPr txBox="1">
            <a:spLocks noGrp="1"/>
          </p:cNvSpPr>
          <p:nvPr>
            <p:ph type="title"/>
          </p:nvPr>
        </p:nvSpPr>
        <p:spPr>
          <a:prstGeom prst="rect">
            <a:avLst/>
          </a:prstGeom>
        </p:spPr>
        <p:txBody>
          <a:bodyPr/>
          <a:lstStyle/>
          <a:p>
            <a:r>
              <a:t>Inspiration</a:t>
            </a:r>
          </a:p>
        </p:txBody>
      </p:sp>
      <p:sp>
        <p:nvSpPr>
          <p:cNvPr id="192" name="Problem State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Problem Statement</a:t>
            </a:r>
          </a:p>
        </p:txBody>
      </p:sp>
      <p:sp>
        <p:nvSpPr>
          <p:cNvPr id="193" name="Inputs…"/>
          <p:cNvSpPr txBox="1">
            <a:spLocks noGrp="1"/>
          </p:cNvSpPr>
          <p:nvPr>
            <p:ph type="body" sz="half" idx="1"/>
          </p:nvPr>
        </p:nvSpPr>
        <p:spPr>
          <a:xfrm>
            <a:off x="1206500" y="4248504"/>
            <a:ext cx="12157541" cy="8256012"/>
          </a:xfrm>
          <a:prstGeom prst="rect">
            <a:avLst/>
          </a:prstGeom>
        </p:spPr>
        <p:txBody>
          <a:bodyPr/>
          <a:lstStyle/>
          <a:p>
            <a:r>
              <a:t>Inputs</a:t>
            </a:r>
          </a:p>
          <a:p>
            <a:pPr lvl="1"/>
            <a:r>
              <a:t>A convex polygon </a:t>
            </a:r>
          </a:p>
          <a:p>
            <a:pPr lvl="1"/>
            <a:r>
              <a:t>A known piecewise, planar trajectory</a:t>
            </a:r>
          </a:p>
          <a:p>
            <a:r>
              <a:t>Goal</a:t>
            </a:r>
          </a:p>
          <a:p>
            <a:pPr lvl="1"/>
            <a:r>
              <a:t>Automatically generate a symbolic, provably correct, quantifier-free safe region</a:t>
            </a:r>
          </a:p>
        </p:txBody>
      </p:sp>
      <p:sp>
        <p:nvSpPr>
          <p:cNvPr id="194" name="Jeannin et al., TACAS ’15; Jeannin et al., STTT ‘17"/>
          <p:cNvSpPr txBox="1"/>
          <p:nvPr/>
        </p:nvSpPr>
        <p:spPr>
          <a:xfrm>
            <a:off x="17349189" y="13037615"/>
            <a:ext cx="69351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Jeannin et al., TACAS ’15; Jeannin et al., STTT ‘17</a:t>
            </a:r>
          </a:p>
        </p:txBody>
      </p:sp>
      <p:sp>
        <p:nvSpPr>
          <p:cNvPr id="195"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pic>
        <p:nvPicPr>
          <p:cNvPr id="197" name="0_saferegion-figure1.pdf" descr="0_saferegion-figure1.pdf"/>
          <p:cNvPicPr>
            <a:picLocks noChangeAspect="1"/>
          </p:cNvPicPr>
          <p:nvPr/>
        </p:nvPicPr>
        <p:blipFill>
          <a:blip r:embed="rId3"/>
          <a:stretch>
            <a:fillRect/>
          </a:stretch>
        </p:blipFill>
        <p:spPr>
          <a:xfrm>
            <a:off x="13953918" y="3886891"/>
            <a:ext cx="9230953" cy="6450465"/>
          </a:xfrm>
          <a:prstGeom prst="rect">
            <a:avLst/>
          </a:prstGeom>
          <a:ln w="12700">
            <a:miter lim="400000"/>
          </a:ln>
        </p:spPr>
      </p:pic>
      <p:pic>
        <p:nvPicPr>
          <p:cNvPr id="198" name="0_saferegion-figure1.pdf" descr="0_saferegion-figure1.pdf"/>
          <p:cNvPicPr>
            <a:picLocks noChangeAspect="1"/>
          </p:cNvPicPr>
          <p:nvPr/>
        </p:nvPicPr>
        <p:blipFill>
          <a:blip r:embed="rId4"/>
          <a:stretch>
            <a:fillRect/>
          </a:stretch>
        </p:blipFill>
        <p:spPr>
          <a:xfrm>
            <a:off x="15025575" y="5780480"/>
            <a:ext cx="1389360" cy="702734"/>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repeatCount="0" fill="hold" nodeType="clickEffect">
                                  <p:stCondLst>
                                    <p:cond delay="0"/>
                                  </p:stCondLst>
                                  <p:childTnLst>
                                    <p:animMotion origin="layout" path="M 0.000000 0.000000 L 0.071641 0.254080" pathEditMode="relative">
                                      <p:cBhvr>
                                        <p:cTn id="6" dur="2000" fill="hold"/>
                                        <p:tgtEl>
                                          <p:spTgt spid="198"/>
                                        </p:tgtEl>
                                        <p:attrNameLst>
                                          <p:attrName>ppt_x</p:attrName>
                                          <p:attrName>ppt_y</p:attrName>
                                        </p:attrNameLst>
                                      </p:cBhvr>
                                    </p:animMotion>
                                  </p:childTnLst>
                                </p:cTn>
                              </p:par>
                            </p:childTnLst>
                          </p:cTn>
                        </p:par>
                        <p:par>
                          <p:cTn id="7" fill="hold">
                            <p:stCondLst>
                              <p:cond delay="2000"/>
                            </p:stCondLst>
                            <p:childTnLst>
                              <p:par>
                                <p:cTn id="8" presetID="-1" presetClass="path" presetSubtype="0" repeatCount="0" fill="hold" nodeType="afterEffect">
                                  <p:stCondLst>
                                    <p:cond delay="0"/>
                                  </p:stCondLst>
                                  <p:childTnLst>
                                    <p:animMotion origin="layout" path="M 0.071641 0.254080 L 0.255073 -0.072662" pathEditMode="relative">
                                      <p:cBhvr>
                                        <p:cTn id="9" dur="3000" fill="hold"/>
                                        <p:tgtEl>
                                          <p:spTgt spid="1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 name="Inspiration"/>
          <p:cNvSpPr txBox="1">
            <a:spLocks noGrp="1"/>
          </p:cNvSpPr>
          <p:nvPr>
            <p:ph type="title"/>
          </p:nvPr>
        </p:nvSpPr>
        <p:spPr>
          <a:prstGeom prst="rect">
            <a:avLst/>
          </a:prstGeom>
        </p:spPr>
        <p:txBody>
          <a:bodyPr/>
          <a:lstStyle/>
          <a:p>
            <a:r>
              <a:t>Inspiration</a:t>
            </a:r>
          </a:p>
        </p:txBody>
      </p:sp>
      <p:sp>
        <p:nvSpPr>
          <p:cNvPr id="211" name="Past Approach"/>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Past Approach</a:t>
            </a:r>
          </a:p>
        </p:txBody>
      </p:sp>
      <mc:AlternateContent xmlns:mc="http://schemas.openxmlformats.org/markup-compatibility/2006" xmlns:a14="http://schemas.microsoft.com/office/drawing/2010/main">
        <mc:Choice Requires="a14">
          <p:sp>
            <p:nvSpPr>
              <p:cNvPr id="212" name="Proofs of advisory safety used implicit and explicit safe region formulations…"/>
              <p:cNvSpPr txBox="1">
                <a:spLocks noGrp="1"/>
              </p:cNvSpPr>
              <p:nvPr>
                <p:ph type="body" sz="half" idx="1"/>
              </p:nvPr>
            </p:nvSpPr>
            <p:spPr>
              <a:xfrm>
                <a:off x="1206500" y="4248504"/>
                <a:ext cx="13748025" cy="8256011"/>
              </a:xfrm>
              <a:prstGeom prst="rect">
                <a:avLst/>
              </a:prstGeom>
            </p:spPr>
            <p:txBody>
              <a:bodyPr/>
              <a:lstStyle/>
              <a:p>
                <a:pPr marL="414527" indent="-414527" defTabSz="1658070">
                  <a:spcBef>
                    <a:spcPts val="3000"/>
                  </a:spcBef>
                  <a:defRPr sz="3264"/>
                </a:pPr>
                <a:r>
                  <a:rPr dirty="0"/>
                  <a:t>Proofs of advisory safety used </a:t>
                </a:r>
                <a:r>
                  <a:rPr i="1" dirty="0"/>
                  <a:t>implicit</a:t>
                </a:r>
                <a:r>
                  <a:rPr dirty="0"/>
                  <a:t> and </a:t>
                </a:r>
                <a:r>
                  <a:rPr i="1" dirty="0"/>
                  <a:t>explicit</a:t>
                </a:r>
                <a:r>
                  <a:rPr dirty="0"/>
                  <a:t> safe region formulations</a:t>
                </a:r>
              </a:p>
              <a:p>
                <a:pPr marL="414527" indent="-414527" defTabSz="1658070">
                  <a:spcBef>
                    <a:spcPts val="3000"/>
                  </a:spcBef>
                  <a:defRPr sz="3264"/>
                </a:pPr>
                <a:r>
                  <a:rPr i="1" dirty="0"/>
                  <a:t>Implicit</a:t>
                </a:r>
                <a:r>
                  <a:rPr dirty="0"/>
                  <a:t> safe </a:t>
                </a:r>
                <a:r>
                  <a:rPr dirty="0" err="1"/>
                  <a:t>region:</a:t>
                </a:r>
                <a:endParaRPr dirty="0"/>
              </a:p>
              <a:p>
                <a:pPr marL="829055" lvl="1" indent="-414527" defTabSz="1658070">
                  <a:spcBef>
                    <a:spcPts val="3000"/>
                  </a:spcBef>
                  <a:defRPr sz="3264"/>
                </a:pPr>
                <a:r>
                  <a:rPr dirty="0"/>
                  <a:t>Along some path, obstacle at </a:t>
                </a:r>
                <a14:m>
                  <m:oMath xmlns:m="http://schemas.openxmlformats.org/officeDocument/2006/math">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𝑥</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𝑦</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oMath>
                </a14:m>
                <a:r>
                  <a:rPr dirty="0"/>
                  <a:t> is a safe distance from the plane/car</a:t>
                </a:r>
                <a:endParaRPr lang="en-US" dirty="0"/>
              </a:p>
              <a:p>
                <a:pPr marL="829055" lvl="1" indent="-414527" defTabSz="1658070">
                  <a:spcBef>
                    <a:spcPts val="3000"/>
                  </a:spcBef>
                  <a:defRPr sz="3264"/>
                </a:pPr>
                <a:r>
                  <a:rPr lang="en-US" sz="3260" dirty="0"/>
                  <a:t> </a:t>
                </a:r>
                <a14:m>
                  <m:oMath xmlns:m="http://schemas.openxmlformats.org/officeDocument/2006/math">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𝒯</m:t>
                    </m:r>
                    <m:r>
                      <a:rPr sz="3950" i="1">
                        <a:solidFill>
                          <a:srgbClr val="000000"/>
                        </a:solidFill>
                        <a:latin typeface="Cambria Math" panose="02040503050406030204" pitchFamily="18" charset="0"/>
                      </a:rPr>
                      <m:t>,</m:t>
                    </m:r>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h</m:t>
                        </m:r>
                      </m:e>
                    </m:d>
                  </m:oMath>
                </a14:m>
                <a:endParaRPr dirty="0"/>
              </a:p>
              <a:p>
                <a:pPr marL="414527" indent="-414527" defTabSz="1658070">
                  <a:spcBef>
                    <a:spcPts val="3000"/>
                  </a:spcBef>
                  <a:defRPr sz="3264"/>
                </a:pPr>
                <a:r>
                  <a:rPr i="1" dirty="0"/>
                  <a:t>Explicit</a:t>
                </a:r>
                <a:r>
                  <a:rPr dirty="0"/>
                  <a:t> safe region:</a:t>
                </a:r>
              </a:p>
              <a:p>
                <a:pPr marL="829055" lvl="1" indent="-414527" defTabSz="1658070">
                  <a:spcBef>
                    <a:spcPts val="3000"/>
                  </a:spcBef>
                  <a:defRPr sz="3264"/>
                </a:pPr>
                <a:r>
                  <a:rPr dirty="0"/>
                  <a:t>Directly represents a region in space where the plane/car will never be</a:t>
                </a:r>
              </a:p>
              <a:p>
                <a:pPr marL="829055" lvl="1" indent="-414527" defTabSz="1658070">
                  <a:spcBef>
                    <a:spcPts val="3000"/>
                  </a:spcBef>
                  <a:defRPr sz="3264"/>
                </a:pPr>
                <a:r>
                  <a:rPr dirty="0"/>
                  <a:t>e.g. </a:t>
                </a:r>
                <a14:m>
                  <m:oMath xmlns:m="http://schemas.openxmlformats.org/officeDocument/2006/math">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e>
                    </m:d>
                  </m:oMath>
                </a14:m>
                <a:endParaRPr dirty="0"/>
              </a:p>
              <a:p>
                <a:pPr marL="414527" indent="-414527" defTabSz="1658070">
                  <a:spcBef>
                    <a:spcPts val="3000"/>
                  </a:spcBef>
                  <a:defRPr sz="3264"/>
                </a:pPr>
                <a:r>
                  <a:rPr dirty="0"/>
                  <a:t>Approach used in other papers verifying UAV &amp; car collision avoidance</a:t>
                </a:r>
              </a:p>
            </p:txBody>
          </p:sp>
        </mc:Choice>
        <mc:Fallback xmlns="">
          <p:sp>
            <p:nvSpPr>
              <p:cNvPr id="212" name="Proofs of advisory safety used implicit and explicit safe region formulations…"/>
              <p:cNvSpPr txBox="1">
                <a:spLocks noGrp="1" noRot="1" noChangeAspect="1" noMove="1" noResize="1" noEditPoints="1" noAdjustHandles="1" noChangeArrowheads="1" noChangeShapeType="1" noTextEdit="1"/>
              </p:cNvSpPr>
              <p:nvPr>
                <p:ph type="body" sz="half" idx="1"/>
              </p:nvPr>
            </p:nvSpPr>
            <p:spPr>
              <a:xfrm>
                <a:off x="1206500" y="4248504"/>
                <a:ext cx="13748025" cy="8256011"/>
              </a:xfrm>
              <a:prstGeom prst="rect">
                <a:avLst/>
              </a:prstGeom>
              <a:blipFill>
                <a:blip r:embed="rId3"/>
                <a:stretch>
                  <a:fillRect l="-1847" t="-2765" r="-277"/>
                </a:stretch>
              </a:blipFill>
            </p:spPr>
            <p:txBody>
              <a:bodyPr/>
              <a:lstStyle/>
              <a:p>
                <a:r>
                  <a:rPr lang="en-US">
                    <a:noFill/>
                  </a:rPr>
                  <a:t> </a:t>
                </a:r>
              </a:p>
            </p:txBody>
          </p:sp>
        </mc:Fallback>
      </mc:AlternateContent>
      <p:sp>
        <p:nvSpPr>
          <p:cNvPr id="213" name="Adler et al., AIAA ’19; Abhishek et al., HSCC ‘20"/>
          <p:cNvSpPr txBox="1"/>
          <p:nvPr/>
        </p:nvSpPr>
        <p:spPr>
          <a:xfrm>
            <a:off x="17706953" y="13037615"/>
            <a:ext cx="662940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Adler et al., AIAA ’19; Abhishek et al., HSCC ‘20</a:t>
            </a:r>
          </a:p>
        </p:txBody>
      </p:sp>
      <p:sp>
        <p:nvSpPr>
          <p:cNvPr id="214"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pic>
        <p:nvPicPr>
          <p:cNvPr id="216" name="0_saferegion-figure1.pdf" descr="0_saferegion-figure1.pdf"/>
          <p:cNvPicPr>
            <a:picLocks noChangeAspect="1"/>
          </p:cNvPicPr>
          <p:nvPr/>
        </p:nvPicPr>
        <p:blipFill>
          <a:blip r:embed="rId4"/>
          <a:stretch>
            <a:fillRect/>
          </a:stretch>
        </p:blipFill>
        <p:spPr>
          <a:xfrm>
            <a:off x="15085231" y="4370427"/>
            <a:ext cx="9230953" cy="6450464"/>
          </a:xfrm>
          <a:prstGeom prst="rect">
            <a:avLst/>
          </a:prstGeom>
          <a:ln w="12700">
            <a:miter lim="400000"/>
          </a:ln>
        </p:spPr>
      </p:pic>
      <p:grpSp>
        <p:nvGrpSpPr>
          <p:cNvPr id="220" name="Group"/>
          <p:cNvGrpSpPr/>
          <p:nvPr/>
        </p:nvGrpSpPr>
        <p:grpSpPr>
          <a:xfrm>
            <a:off x="18824998" y="4866944"/>
            <a:ext cx="5002574" cy="5587791"/>
            <a:chOff x="0" y="0"/>
            <a:chExt cx="5002573" cy="5587790"/>
          </a:xfrm>
        </p:grpSpPr>
        <p:sp>
          <p:nvSpPr>
            <p:cNvPr id="218" name="Line"/>
            <p:cNvSpPr/>
            <p:nvPr/>
          </p:nvSpPr>
          <p:spPr>
            <a:xfrm flipV="1">
              <a:off x="-1" y="-1"/>
              <a:ext cx="3963111" cy="3963111"/>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219" name="Line"/>
            <p:cNvSpPr/>
            <p:nvPr/>
          </p:nvSpPr>
          <p:spPr>
            <a:xfrm flipV="1">
              <a:off x="465754" y="1050971"/>
              <a:ext cx="4536820" cy="4536820"/>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grpSp>
      <p:pic>
        <p:nvPicPr>
          <p:cNvPr id="2" name="0_saferegion-figure1.pdf" descr="0_saferegion-figure1.pdf">
            <a:extLst>
              <a:ext uri="{FF2B5EF4-FFF2-40B4-BE49-F238E27FC236}">
                <a16:creationId xmlns:a16="http://schemas.microsoft.com/office/drawing/2014/main" id="{F8A53658-C221-FBA8-7E06-CB5FF4FAE379}"/>
              </a:ext>
            </a:extLst>
          </p:cNvPr>
          <p:cNvPicPr>
            <a:picLocks noChangeAspect="1"/>
          </p:cNvPicPr>
          <p:nvPr/>
        </p:nvPicPr>
        <p:blipFill>
          <a:blip r:embed="rId5"/>
          <a:stretch>
            <a:fillRect/>
          </a:stretch>
        </p:blipFill>
        <p:spPr>
          <a:xfrm>
            <a:off x="16151195" y="6259567"/>
            <a:ext cx="1398241" cy="70761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2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iterate>
                                    <p:tmAbs val="0"/>
                                  </p:iterate>
                                  <p:childTnLst>
                                    <p:set>
                                      <p:cBhvr>
                                        <p:cTn id="28" fill="hold"/>
                                        <p:tgtEl>
                                          <p:spTgt spid="220"/>
                                        </p:tgtEl>
                                        <p:attrNameLst>
                                          <p:attrName>style.visibility</p:attrName>
                                        </p:attrNameLst>
                                      </p:cBhvr>
                                      <p:to>
                                        <p:strVal val="visible"/>
                                      </p:to>
                                    </p:set>
                                    <p:anim calcmode="lin" valueType="num">
                                      <p:cBhvr>
                                        <p:cTn id="29" dur="900" fill="hold"/>
                                        <p:tgtEl>
                                          <p:spTgt spid="220"/>
                                        </p:tgtEl>
                                        <p:attrNameLst>
                                          <p:attrName>ppt_x</p:attrName>
                                        </p:attrNameLst>
                                      </p:cBhvr>
                                      <p:tavLst>
                                        <p:tav tm="0">
                                          <p:val>
                                            <p:strVal val="1+#ppt_w/2"/>
                                          </p:val>
                                        </p:tav>
                                        <p:tav tm="100000">
                                          <p:val>
                                            <p:strVal val="#ppt_x"/>
                                          </p:val>
                                        </p:tav>
                                      </p:tavLst>
                                    </p:anim>
                                    <p:anim calcmode="lin" valueType="num">
                                      <p:cBhvr>
                                        <p:cTn id="30" dur="900" fill="hold"/>
                                        <p:tgtEl>
                                          <p:spTgt spid="22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repeatCount="indefinite" fill="hold" nodeType="clickEffect">
                                  <p:stCondLst>
                                    <p:cond delay="0"/>
                                  </p:stCondLst>
                                  <p:childTnLst>
                                    <p:animMotion origin="layout" path="M -0.00059 -0.00231 L 0.07689 0.27338 L 0.27962 -0.08969 " pathEditMode="relative" rAng="0" ptsTypes="AAA">
                                      <p:cBhvr>
                                        <p:cTn id="38" dur="5000" fill="hold"/>
                                        <p:tgtEl>
                                          <p:spTgt spid="2"/>
                                        </p:tgtEl>
                                        <p:attrNameLst>
                                          <p:attrName>ppt_x</p:attrName>
                                          <p:attrName>ppt_y</p:attrName>
                                        </p:attrNameLst>
                                      </p:cBhvr>
                                      <p:rCtr x="14010" y="94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uiExpand="1" build="p" bldLvl="5" advAuto="0"/>
      <p:bldP spid="216" grpId="0" uiExpand="1" animBg="1" advAuto="0"/>
      <p:bldP spid="220"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Algorithm"/>
          <p:cNvSpPr txBox="1">
            <a:spLocks noGrp="1"/>
          </p:cNvSpPr>
          <p:nvPr>
            <p:ph type="title"/>
          </p:nvPr>
        </p:nvSpPr>
        <p:spPr>
          <a:prstGeom prst="rect">
            <a:avLst/>
          </a:prstGeom>
        </p:spPr>
        <p:txBody>
          <a:bodyPr/>
          <a:lstStyle/>
          <a:p>
            <a:r>
              <a:t>Algorithm</a:t>
            </a:r>
          </a:p>
        </p:txBody>
      </p:sp>
      <p:sp>
        <p:nvSpPr>
          <p:cNvPr id="254" name="Overview"/>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Overview</a:t>
            </a:r>
          </a:p>
        </p:txBody>
      </p:sp>
      <mc:AlternateContent xmlns:mc="http://schemas.openxmlformats.org/markup-compatibility/2006" xmlns:a14="http://schemas.microsoft.com/office/drawing/2010/main">
        <mc:Choice Requires="a14">
          <p:sp>
            <p:nvSpPr>
              <p:cNvPr id="255" name="Given a convex polygon translating on a known piecewise trajectory…"/>
              <p:cNvSpPr txBox="1">
                <a:spLocks noGrp="1"/>
              </p:cNvSpPr>
              <p:nvPr>
                <p:ph type="body" sz="half" idx="1"/>
              </p:nvPr>
            </p:nvSpPr>
            <p:spPr>
              <a:xfrm>
                <a:off x="1206500" y="4248504"/>
                <a:ext cx="12202141" cy="8256012"/>
              </a:xfrm>
              <a:prstGeom prst="rect">
                <a:avLst/>
              </a:prstGeom>
            </p:spPr>
            <p:txBody>
              <a:bodyPr>
                <a:normAutofit/>
              </a:bodyPr>
              <a:lstStyle/>
              <a:p>
                <a:pPr marL="609600" indent="-609600">
                  <a:defRPr sz="4200"/>
                </a:pPr>
                <a:r>
                  <a:rPr lang="en-US" dirty="0"/>
                  <a:t>Given a convex polygon translating on a </a:t>
                </a:r>
                <a:r>
                  <a:rPr lang="en-US" i="1" dirty="0"/>
                  <a:t>known </a:t>
                </a:r>
                <a:r>
                  <a:rPr lang="en-US" dirty="0"/>
                  <a:t>piecewise trajectory </a:t>
                </a:r>
                <a14:m>
                  <m:oMath xmlns:m="http://schemas.openxmlformats.org/officeDocument/2006/math">
                    <m:r>
                      <a:rPr lang="en-US" sz="5350" i="1">
                        <a:solidFill>
                          <a:srgbClr val="000000"/>
                        </a:solidFill>
                        <a:latin typeface="Cambria Math" panose="02040503050406030204" pitchFamily="18" charset="0"/>
                      </a:rPr>
                      <m:t>𝒯</m:t>
                    </m:r>
                  </m:oMath>
                </a14:m>
                <a:endParaRPr lang="en-US" dirty="0"/>
              </a:p>
              <a:p>
                <a:pPr>
                  <a:defRPr sz="4200"/>
                </a:pPr>
                <a:r>
                  <a:rPr lang="en-US" sz="4200" dirty="0"/>
                  <a:t> </a:t>
                </a:r>
                <a14:m>
                  <m:oMath xmlns:m="http://schemas.openxmlformats.org/officeDocument/2006/math">
                    <m:r>
                      <a:rPr lang="en-US" sz="4400" i="1">
                        <a:latin typeface="Cambria Math" panose="02040503050406030204" pitchFamily="18" charset="0"/>
                      </a:rPr>
                      <m:t>𝒯</m:t>
                    </m:r>
                    <m:r>
                      <a:rPr lang="en-US" sz="4400" i="1">
                        <a:latin typeface="Cambria Math" panose="02040503050406030204" pitchFamily="18" charset="0"/>
                      </a:rPr>
                      <m:t> </m:t>
                    </m:r>
                    <m:r>
                      <a:rPr lang="en-US" sz="4200" i="1" smtClean="0">
                        <a:latin typeface="Cambria Math" panose="02040503050406030204" pitchFamily="18" charset="0"/>
                      </a:rPr>
                      <m:t>=</m:t>
                    </m:r>
                    <m:d>
                      <m:dPr>
                        <m:begChr m:val="{"/>
                        <m:endChr m:val=""/>
                        <m:ctrlPr>
                          <a:rPr lang="en-US" sz="4200" i="1" smtClean="0">
                            <a:latin typeface="Cambria Math" panose="02040503050406030204" pitchFamily="18" charset="0"/>
                          </a:rPr>
                        </m:ctrlPr>
                      </m:dPr>
                      <m:e>
                        <m:eqArr>
                          <m:eqArrPr>
                            <m:ctrlPr>
                              <a:rPr lang="en-US" sz="4200" i="1" smtClean="0">
                                <a:latin typeface="Cambria Math" panose="02040503050406030204" pitchFamily="18" charset="0"/>
                              </a:rPr>
                            </m:ctrlPr>
                          </m:eqArrPr>
                          <m:e>
                            <m:r>
                              <a:rPr lang="en-US" sz="4200" b="0" i="1" smtClean="0">
                                <a:latin typeface="Cambria Math" panose="02040503050406030204" pitchFamily="18" charset="0"/>
                              </a:rPr>
                              <m:t>𝑦</m:t>
                            </m:r>
                            <m:r>
                              <a:rPr lang="en-US" sz="4200" b="0" i="1" smtClean="0">
                                <a:latin typeface="Cambria Math" panose="02040503050406030204" pitchFamily="18" charset="0"/>
                              </a:rPr>
                              <m:t>=−2</m:t>
                            </m:r>
                            <m:r>
                              <a:rPr lang="en-US" sz="4200" b="0" i="1" smtClean="0">
                                <a:latin typeface="Cambria Math" panose="02040503050406030204" pitchFamily="18" charset="0"/>
                              </a:rPr>
                              <m:t>𝑥</m:t>
                            </m:r>
                            <m:r>
                              <a:rPr lang="en-US" sz="4200" i="1" smtClean="0">
                                <a:latin typeface="Cambria Math" panose="02040503050406030204" pitchFamily="18" charset="0"/>
                              </a:rPr>
                              <m:t>,  </m:t>
                            </m:r>
                            <m:r>
                              <a:rPr lang="en-US" sz="4200" b="0" i="1" smtClean="0">
                                <a:latin typeface="Cambria Math" panose="02040503050406030204" pitchFamily="18" charset="0"/>
                              </a:rPr>
                              <m:t>𝑥</m:t>
                            </m:r>
                            <m:r>
                              <a:rPr lang="en-US" sz="4200" b="0" i="1" smtClean="0">
                                <a:latin typeface="Cambria Math" panose="02040503050406030204" pitchFamily="18" charset="0"/>
                              </a:rPr>
                              <m:t>∈[0, 5]</m:t>
                            </m:r>
                          </m:e>
                          <m:e>
                            <m:r>
                              <a:rPr lang="en-US" sz="4200" i="1" smtClean="0">
                                <a:latin typeface="Cambria Math" panose="02040503050406030204" pitchFamily="18" charset="0"/>
                              </a:rPr>
                              <m:t>&amp;</m:t>
                            </m:r>
                            <m:r>
                              <a:rPr lang="en-US" sz="4200" b="0" i="1" smtClean="0">
                                <a:latin typeface="Cambria Math" panose="02040503050406030204" pitchFamily="18" charset="0"/>
                              </a:rPr>
                              <m:t>𝑦</m:t>
                            </m:r>
                            <m:r>
                              <a:rPr lang="en-US" sz="4200" b="0" i="1" smtClean="0">
                                <a:latin typeface="Cambria Math" panose="02040503050406030204" pitchFamily="18" charset="0"/>
                              </a:rPr>
                              <m:t>=</m:t>
                            </m:r>
                            <m:r>
                              <a:rPr lang="en-US" sz="4200" b="0" i="1" smtClean="0">
                                <a:latin typeface="Cambria Math" panose="02040503050406030204" pitchFamily="18" charset="0"/>
                              </a:rPr>
                              <m:t>𝑥</m:t>
                            </m:r>
                            <m:r>
                              <a:rPr lang="en-US" sz="4200" b="0" i="1" smtClean="0">
                                <a:latin typeface="Cambria Math" panose="02040503050406030204" pitchFamily="18" charset="0"/>
                              </a:rPr>
                              <m:t>−15,  </m:t>
                            </m:r>
                            <m:r>
                              <a:rPr lang="en-US" sz="4200" b="0" i="1" smtClean="0">
                                <a:latin typeface="Cambria Math" panose="02040503050406030204" pitchFamily="18" charset="0"/>
                              </a:rPr>
                              <m:t>𝑥</m:t>
                            </m:r>
                            <m:r>
                              <a:rPr lang="en-US" sz="4200" b="0" i="1" smtClean="0">
                                <a:latin typeface="Cambria Math" panose="02040503050406030204" pitchFamily="18" charset="0"/>
                              </a:rPr>
                              <m:t>∈[5, ∞)</m:t>
                            </m:r>
                          </m:e>
                        </m:eqArr>
                      </m:e>
                    </m:d>
                  </m:oMath>
                </a14:m>
                <a:endParaRPr lang="ar-AE" dirty="0"/>
              </a:p>
              <a:p>
                <a:pPr marL="609600" indent="-609600">
                  <a:defRPr sz="3600"/>
                </a:pPr>
                <a:r>
                  <a:rPr lang="ar-AE" sz="4400" dirty="0">
                    <a:solidFill>
                      <a:srgbClr val="000000"/>
                    </a:solidFill>
                  </a:rPr>
                  <a:t> </a:t>
                </a:r>
                <a14:m>
                  <m:oMath xmlns:m="http://schemas.openxmlformats.org/officeDocument/2006/math">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r>
                      <a:rPr lang="ar-AE" sz="4400" i="1">
                        <a:solidFill>
                          <a:srgbClr val="000000"/>
                        </a:solidFill>
                        <a:latin typeface="Cambria Math" panose="02040503050406030204" pitchFamily="18" charset="0"/>
                      </a:rPr>
                      <m:t>𝒯</m:t>
                    </m:r>
                    <m:r>
                      <a:rPr lang="ar-AE" sz="4400" i="1">
                        <a:solidFill>
                          <a:srgbClr val="000000"/>
                        </a:solidFill>
                        <a:latin typeface="Cambria Math" panose="02040503050406030204" pitchFamily="18" charset="0"/>
                      </a:rPr>
                      <m:t>,</m:t>
                    </m:r>
                    <m:d>
                      <m:dPr>
                        <m:ctrlPr>
                          <a:rPr lang="ar-AE" sz="4400" i="1">
                            <a:solidFill>
                              <a:srgbClr val="000000"/>
                            </a:solidFill>
                            <a:latin typeface="Cambria Math" panose="02040503050406030204" pitchFamily="18" charset="0"/>
                          </a:rPr>
                        </m:ctrlPr>
                      </m:dPr>
                      <m:e>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𝑤</m:t>
                        </m:r>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h</m:t>
                        </m:r>
                      </m:e>
                    </m:d>
                  </m:oMath>
                </a14:m>
                <a:endParaRPr lang="ar-AE" dirty="0"/>
              </a:p>
              <a:p>
                <a:pPr marL="609600" indent="-609600">
                  <a:defRPr sz="4200"/>
                </a:pPr>
                <a:r>
                  <a:rPr lang="en-US" dirty="0"/>
                  <a:t>Automatically construct a quantifier-free, geometric representation of the unsafe region</a:t>
                </a:r>
                <a:endParaRPr dirty="0"/>
              </a:p>
            </p:txBody>
          </p:sp>
        </mc:Choice>
        <mc:Fallback xmlns="">
          <p:sp>
            <p:nvSpPr>
              <p:cNvPr id="255" name="Given a convex polygon translating on a known piecewise trajectory…"/>
              <p:cNvSpPr txBox="1">
                <a:spLocks noGrp="1" noRot="1" noChangeAspect="1" noMove="1" noResize="1" noEditPoints="1" noAdjustHandles="1" noChangeArrowheads="1" noChangeShapeType="1" noTextEdit="1"/>
              </p:cNvSpPr>
              <p:nvPr>
                <p:ph type="body" sz="half" idx="1"/>
              </p:nvPr>
            </p:nvSpPr>
            <p:spPr>
              <a:xfrm>
                <a:off x="1206500" y="4248504"/>
                <a:ext cx="12202141" cy="8256012"/>
              </a:xfrm>
              <a:prstGeom prst="rect">
                <a:avLst/>
              </a:prstGeom>
              <a:blipFill>
                <a:blip r:embed="rId3"/>
                <a:stretch>
                  <a:fillRect l="-5515" t="-17665" r="-2706"/>
                </a:stretch>
              </a:blipFill>
            </p:spPr>
            <p:txBody>
              <a:bodyPr/>
              <a:lstStyle/>
              <a:p>
                <a:r>
                  <a:rPr lang="en-US">
                    <a:noFill/>
                  </a:rPr>
                  <a:t> </a:t>
                </a:r>
              </a:p>
            </p:txBody>
          </p:sp>
        </mc:Fallback>
      </mc:AlternateContent>
      <p:pic>
        <p:nvPicPr>
          <p:cNvPr id="256" name="simple-safe-region-example.pdf" descr="simple-safe-region-example.pdf"/>
          <p:cNvPicPr>
            <a:picLocks noChangeAspect="1"/>
          </p:cNvPicPr>
          <p:nvPr/>
        </p:nvPicPr>
        <p:blipFill>
          <a:blip r:embed="rId4"/>
          <a:srcRect t="27" b="27"/>
          <a:stretch>
            <a:fillRect/>
          </a:stretch>
        </p:blipFill>
        <p:spPr>
          <a:xfrm>
            <a:off x="14103939" y="3412178"/>
            <a:ext cx="9264265" cy="6470125"/>
          </a:xfrm>
          <a:prstGeom prst="rect">
            <a:avLst/>
          </a:prstGeom>
          <a:ln w="12700">
            <a:miter lim="400000"/>
          </a:ln>
        </p:spPr>
      </p:pic>
      <p:sp>
        <p:nvSpPr>
          <p:cNvPr id="257"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grpSp>
        <p:nvGrpSpPr>
          <p:cNvPr id="260" name="Group"/>
          <p:cNvGrpSpPr/>
          <p:nvPr/>
        </p:nvGrpSpPr>
        <p:grpSpPr>
          <a:xfrm>
            <a:off x="1860275" y="10558239"/>
            <a:ext cx="21517937" cy="853668"/>
            <a:chOff x="0" y="0"/>
            <a:chExt cx="21517935" cy="853667"/>
          </a:xfrm>
        </p:grpSpPr>
        <mc:AlternateContent xmlns:mc="http://schemas.openxmlformats.org/markup-compatibility/2006" xmlns:a14="http://schemas.microsoft.com/office/drawing/2010/main">
          <mc:Choice Requires="a14">
            <p:sp>
              <p:nvSpPr>
                <p:cNvPr id="258" name="Equation"/>
                <p:cNvSpPr txBox="1"/>
                <p:nvPr/>
              </p:nvSpPr>
              <p:spPr>
                <a:xfrm>
                  <a:off x="0" y="0"/>
                  <a:ext cx="12418928" cy="829175"/>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≤5+</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oMath>
                    </m:oMathPara>
                  </a14:m>
                  <a:endParaRPr sz="3500" dirty="0">
                    <a:solidFill>
                      <a:srgbClr val="5E5E5E"/>
                    </a:solidFill>
                  </a:endParaRPr>
                </a:p>
              </p:txBody>
            </p:sp>
          </mc:Choice>
          <mc:Fallback xmlns="">
            <p:sp>
              <p:nvSpPr>
                <p:cNvPr id="258" name="Equation"/>
                <p:cNvSpPr txBox="1">
                  <a:spLocks noRot="1" noChangeAspect="1" noMove="1" noResize="1" noEditPoints="1" noAdjustHandles="1" noChangeArrowheads="1" noChangeShapeType="1" noTextEdit="1"/>
                </p:cNvSpPr>
                <p:nvPr/>
              </p:nvSpPr>
              <p:spPr>
                <a:xfrm>
                  <a:off x="0" y="0"/>
                  <a:ext cx="12418928" cy="829175"/>
                </a:xfrm>
                <a:prstGeom prst="rect">
                  <a:avLst/>
                </a:prstGeom>
                <a:blipFill>
                  <a:blip r:embed="rId5"/>
                  <a:stretch>
                    <a:fillRect l="-1328" r="-13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Equation"/>
                <p:cNvSpPr txBox="1"/>
                <p:nvPr/>
              </p:nvSpPr>
              <p:spPr>
                <a:xfrm>
                  <a:off x="12243663" y="24492"/>
                  <a:ext cx="9274272" cy="829175"/>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≥−10−</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oMath>
                    </m:oMathPara>
                  </a14:m>
                  <a:endParaRPr sz="3500" dirty="0">
                    <a:solidFill>
                      <a:srgbClr val="5E5E5E"/>
                    </a:solidFill>
                  </a:endParaRPr>
                </a:p>
              </p:txBody>
            </p:sp>
          </mc:Choice>
          <mc:Fallback xmlns="">
            <p:sp>
              <p:nvSpPr>
                <p:cNvPr id="259" name="Equation"/>
                <p:cNvSpPr txBox="1">
                  <a:spLocks noRot="1" noChangeAspect="1" noMove="1" noResize="1" noEditPoints="1" noAdjustHandles="1" noChangeArrowheads="1" noChangeShapeType="1" noTextEdit="1"/>
                </p:cNvSpPr>
                <p:nvPr/>
              </p:nvSpPr>
              <p:spPr>
                <a:xfrm>
                  <a:off x="12243663" y="24492"/>
                  <a:ext cx="9274272" cy="8291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1" name="Equation"/>
              <p:cNvSpPr txBox="1"/>
              <p:nvPr/>
            </p:nvSpPr>
            <p:spPr>
              <a:xfrm>
                <a:off x="1826868" y="11677030"/>
                <a:ext cx="15984153" cy="8201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≥5−</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≥−10−</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−15)∧(</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−15))</m:t>
                      </m:r>
                    </m:oMath>
                  </m:oMathPara>
                </a14:m>
                <a:endParaRPr sz="3500" dirty="0">
                  <a:solidFill>
                    <a:srgbClr val="5E5E5E"/>
                  </a:solidFill>
                </a:endParaRPr>
              </a:p>
            </p:txBody>
          </p:sp>
        </mc:Choice>
        <mc:Fallback xmlns="">
          <p:sp>
            <p:nvSpPr>
              <p:cNvPr id="261" name="Equation"/>
              <p:cNvSpPr txBox="1">
                <a:spLocks noRot="1" noChangeAspect="1" noMove="1" noResize="1" noEditPoints="1" noAdjustHandles="1" noChangeArrowheads="1" noChangeShapeType="1" noTextEdit="1"/>
              </p:cNvSpPr>
              <p:nvPr/>
            </p:nvSpPr>
            <p:spPr>
              <a:xfrm>
                <a:off x="1826868" y="11677030"/>
                <a:ext cx="15984153" cy="820104"/>
              </a:xfrm>
              <a:prstGeom prst="rect">
                <a:avLst/>
              </a:prstGeom>
              <a:blipFill>
                <a:blip r:embed="rId7"/>
                <a:stretch>
                  <a:fillRect l="-1350" r="-4845"/>
                </a:stretch>
              </a:blipFill>
              <a:ln w="12700">
                <a:miter lim="400000"/>
              </a:ln>
            </p:spPr>
            <p:txBody>
              <a:bodyPr/>
              <a:lstStyle/>
              <a:p>
                <a:r>
                  <a:rPr lang="en-US">
                    <a:noFill/>
                  </a:rPr>
                  <a:t> </a:t>
                </a:r>
              </a:p>
            </p:txBody>
          </p:sp>
        </mc:Fallback>
      </mc:AlternateContent>
      <p:grpSp>
        <p:nvGrpSpPr>
          <p:cNvPr id="269" name="Group"/>
          <p:cNvGrpSpPr/>
          <p:nvPr/>
        </p:nvGrpSpPr>
        <p:grpSpPr>
          <a:xfrm>
            <a:off x="15156581" y="5296315"/>
            <a:ext cx="3185331" cy="4232012"/>
            <a:chOff x="0" y="0"/>
            <a:chExt cx="3185330" cy="4232011"/>
          </a:xfrm>
        </p:grpSpPr>
        <p:sp>
          <p:nvSpPr>
            <p:cNvPr id="263" name="Line"/>
            <p:cNvSpPr/>
            <p:nvPr/>
          </p:nvSpPr>
          <p:spPr>
            <a:xfrm flipV="1">
              <a:off x="14989" y="4347"/>
              <a:ext cx="1" cy="684365"/>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4" name="Line"/>
            <p:cNvSpPr/>
            <p:nvPr/>
          </p:nvSpPr>
          <p:spPr>
            <a:xfrm flipH="1" flipV="1">
              <a:off x="15716" y="689437"/>
              <a:ext cx="1765716" cy="3531984"/>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5" name="Line"/>
            <p:cNvSpPr/>
            <p:nvPr/>
          </p:nvSpPr>
          <p:spPr>
            <a:xfrm flipH="1" flipV="1">
              <a:off x="1419066" y="5678"/>
              <a:ext cx="1765716" cy="3531983"/>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6" name="Line"/>
            <p:cNvSpPr/>
            <p:nvPr/>
          </p:nvSpPr>
          <p:spPr>
            <a:xfrm flipV="1">
              <a:off x="3183639" y="3534946"/>
              <a:ext cx="1" cy="697066"/>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7" name="Line"/>
            <p:cNvSpPr/>
            <p:nvPr/>
          </p:nvSpPr>
          <p:spPr>
            <a:xfrm flipH="1">
              <a:off x="1771650" y="4218482"/>
              <a:ext cx="1413681"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8" name="Line"/>
            <p:cNvSpPr/>
            <p:nvPr/>
          </p:nvSpPr>
          <p:spPr>
            <a:xfrm flipH="1" flipV="1">
              <a:off x="-1" y="0"/>
              <a:ext cx="1426382"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grpSp>
      <p:grpSp>
        <p:nvGrpSpPr>
          <p:cNvPr id="274" name="Group"/>
          <p:cNvGrpSpPr/>
          <p:nvPr/>
        </p:nvGrpSpPr>
        <p:grpSpPr>
          <a:xfrm>
            <a:off x="16932330" y="3895980"/>
            <a:ext cx="5933738" cy="5630411"/>
            <a:chOff x="0" y="0"/>
            <a:chExt cx="5933736" cy="5630409"/>
          </a:xfrm>
        </p:grpSpPr>
        <p:sp>
          <p:nvSpPr>
            <p:cNvPr id="270" name="Line"/>
            <p:cNvSpPr/>
            <p:nvPr/>
          </p:nvSpPr>
          <p:spPr>
            <a:xfrm flipV="1">
              <a:off x="1160" y="0"/>
              <a:ext cx="4896427" cy="4896426"/>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1" name="Line"/>
            <p:cNvSpPr/>
            <p:nvPr/>
          </p:nvSpPr>
          <p:spPr>
            <a:xfrm flipV="1">
              <a:off x="1391013" y="1087686"/>
              <a:ext cx="4542724" cy="4542724"/>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2" name="Line"/>
            <p:cNvSpPr/>
            <p:nvPr/>
          </p:nvSpPr>
          <p:spPr>
            <a:xfrm>
              <a:off x="0" y="5624365"/>
              <a:ext cx="1423594"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3" name="Line"/>
            <p:cNvSpPr/>
            <p:nvPr/>
          </p:nvSpPr>
          <p:spPr>
            <a:xfrm flipH="1">
              <a:off x="5615" y="4885448"/>
              <a:ext cx="1" cy="737762"/>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grpSp>
      <p:sp>
        <p:nvSpPr>
          <p:cNvPr id="2" name="TextBox 1">
            <a:extLst>
              <a:ext uri="{FF2B5EF4-FFF2-40B4-BE49-F238E27FC236}">
                <a16:creationId xmlns:a16="http://schemas.microsoft.com/office/drawing/2014/main" id="{41B14575-334C-7CED-E817-266875ED5739}"/>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8544444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5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55">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55">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25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26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2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iterate>
                                    <p:tmAbs val="0"/>
                                  </p:iterate>
                                  <p:childTnLst>
                                    <p:set>
                                      <p:cBhvr>
                                        <p:cTn id="30" fill="hold">
                                          <p:stCondLst>
                                            <p:cond delay="0"/>
                                          </p:stCondLst>
                                        </p:cTn>
                                        <p:tgtEl>
                                          <p:spTgt spid="26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6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27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iterate>
                                    <p:tmAbs val="0"/>
                                  </p:iterate>
                                  <p:childTnLst>
                                    <p:set>
                                      <p:cBhvr>
                                        <p:cTn id="4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animBg="1" advAuto="0"/>
      <p:bldP spid="256" grpId="0" animBg="1" advAuto="0"/>
      <p:bldP spid="260" grpId="0" animBg="1" advAuto="0"/>
      <p:bldP spid="261" grpId="0" animBg="1" advAuto="0"/>
      <p:bldP spid="269" grpId="0" animBg="1" advAuto="0"/>
      <p:bldP spid="269" grpId="1" animBg="1" advAuto="0"/>
      <p:bldP spid="274" grpId="0" animBg="1" advAuto="0"/>
      <p:bldP spid="274"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 name="Algorithm"/>
          <p:cNvSpPr txBox="1">
            <a:spLocks noGrp="1"/>
          </p:cNvSpPr>
          <p:nvPr>
            <p:ph type="title"/>
          </p:nvPr>
        </p:nvSpPr>
        <p:spPr>
          <a:prstGeom prst="rect">
            <a:avLst/>
          </a:prstGeom>
        </p:spPr>
        <p:txBody>
          <a:bodyPr/>
          <a:lstStyle/>
          <a:p>
            <a:r>
              <a:t>Algorithm</a:t>
            </a:r>
          </a:p>
        </p:txBody>
      </p:sp>
      <p:sp>
        <p:nvSpPr>
          <p:cNvPr id="277" name="Intuition: Active Corn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Intuition: Active Corners</a:t>
            </a:r>
          </a:p>
        </p:txBody>
      </p:sp>
      <p:sp>
        <p:nvSpPr>
          <p:cNvPr id="278" name="“Follow the corners”…"/>
          <p:cNvSpPr txBox="1">
            <a:spLocks noGrp="1"/>
          </p:cNvSpPr>
          <p:nvPr>
            <p:ph type="body" sz="half" idx="1"/>
          </p:nvPr>
        </p:nvSpPr>
        <p:spPr>
          <a:xfrm>
            <a:off x="1206500" y="4248504"/>
            <a:ext cx="12427738" cy="8256012"/>
          </a:xfrm>
          <a:prstGeom prst="rect">
            <a:avLst/>
          </a:prstGeom>
        </p:spPr>
        <p:txBody>
          <a:bodyPr/>
          <a:lstStyle/>
          <a:p>
            <a:r>
              <a:rPr dirty="0"/>
              <a:t>“Follow the corners”</a:t>
            </a:r>
          </a:p>
          <a:p>
            <a:r>
              <a:rPr dirty="0"/>
              <a:t>We found that the safe region boundaries were either </a:t>
            </a:r>
            <a:r>
              <a:rPr i="1" dirty="0"/>
              <a:t>sides of the polygon</a:t>
            </a:r>
            <a:r>
              <a:rPr dirty="0"/>
              <a:t> or </a:t>
            </a:r>
            <a:r>
              <a:rPr i="1" dirty="0"/>
              <a:t>trajectories of its corners</a:t>
            </a:r>
          </a:p>
        </p:txBody>
      </p:sp>
      <p:pic>
        <p:nvPicPr>
          <p:cNvPr id="279" name="simple-safe-region-example.pdf" descr="simple-safe-region-example.pdf"/>
          <p:cNvPicPr>
            <a:picLocks noChangeAspect="1"/>
          </p:cNvPicPr>
          <p:nvPr/>
        </p:nvPicPr>
        <p:blipFill>
          <a:blip r:embed="rId2"/>
          <a:srcRect t="27" b="27"/>
          <a:stretch>
            <a:fillRect/>
          </a:stretch>
        </p:blipFill>
        <p:spPr>
          <a:xfrm>
            <a:off x="14229942" y="4520989"/>
            <a:ext cx="9943384" cy="6944417"/>
          </a:xfrm>
          <a:prstGeom prst="rect">
            <a:avLst/>
          </a:prstGeom>
          <a:ln w="12700">
            <a:miter lim="400000"/>
          </a:ln>
        </p:spPr>
      </p:pic>
      <p:sp>
        <p:nvSpPr>
          <p:cNvPr id="28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pic>
        <p:nvPicPr>
          <p:cNvPr id="282" name="0_saferegion-figure1.pdf" descr="0_saferegion-figure1.pdf"/>
          <p:cNvPicPr>
            <a:picLocks noChangeAspect="1"/>
          </p:cNvPicPr>
          <p:nvPr/>
        </p:nvPicPr>
        <p:blipFill>
          <a:blip r:embed="rId3"/>
          <a:stretch>
            <a:fillRect/>
          </a:stretch>
        </p:blipFill>
        <p:spPr>
          <a:xfrm>
            <a:off x="14226192" y="4535527"/>
            <a:ext cx="9941380" cy="6946901"/>
          </a:xfrm>
          <a:prstGeom prst="rect">
            <a:avLst/>
          </a:prstGeom>
          <a:ln w="12700">
            <a:miter lim="400000"/>
          </a:ln>
        </p:spPr>
      </p:pic>
      <p:pic>
        <p:nvPicPr>
          <p:cNvPr id="283" name="0_saferegion-figure1.pdf" descr="0_saferegion-figure1.pdf"/>
          <p:cNvPicPr>
            <a:picLocks noChangeAspect="1"/>
          </p:cNvPicPr>
          <p:nvPr/>
        </p:nvPicPr>
        <p:blipFill>
          <a:blip r:embed="rId4"/>
          <a:stretch>
            <a:fillRect/>
          </a:stretch>
        </p:blipFill>
        <p:spPr>
          <a:xfrm>
            <a:off x="15378701" y="6557059"/>
            <a:ext cx="1509332" cy="763416"/>
          </a:xfrm>
          <a:prstGeom prst="rect">
            <a:avLst/>
          </a:prstGeom>
          <a:ln w="12700">
            <a:miter lim="400000"/>
          </a:ln>
        </p:spPr>
      </p:pic>
      <p:sp>
        <p:nvSpPr>
          <p:cNvPr id="2" name="TextBox 1">
            <a:extLst>
              <a:ext uri="{FF2B5EF4-FFF2-40B4-BE49-F238E27FC236}">
                <a16:creationId xmlns:a16="http://schemas.microsoft.com/office/drawing/2014/main" id="{A86125A1-2D6F-2FAC-6C0D-9F78204A5DF6}"/>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41275772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7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8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83"/>
                                        </p:tgtEl>
                                        <p:attrNameLst>
                                          <p:attrName>style.visibility</p:attrName>
                                        </p:attrNameLst>
                                      </p:cBhvr>
                                      <p:to>
                                        <p:strVal val="visible"/>
                                      </p:to>
                                    </p:set>
                                  </p:childTnLst>
                                </p:cTn>
                              </p:par>
                              <p:par>
                                <p:cTn id="17" presetID="0" presetClass="path" presetSubtype="0" repeatCount="indefinite" fill="hold" nodeType="withEffect">
                                  <p:stCondLst>
                                    <p:cond delay="0"/>
                                  </p:stCondLst>
                                  <p:childTnLst>
                                    <p:animMotion origin="layout" path="M -0.00013 0.00069 L 0.07702 0.27615 L 0.27005 -0.06864 " pathEditMode="relative" ptsTypes="AAA">
                                      <p:cBhvr>
                                        <p:cTn id="18" dur="5000" fill="hold"/>
                                        <p:tgtEl>
                                          <p:spTgt spid="2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build="p" bldLvl="5" animBg="1" advAuto="0"/>
      <p:bldP spid="279" grpId="0" animBg="1" advAuto="0"/>
      <p:bldP spid="282" grpId="0" animBg="1" advAuto="0"/>
      <p:bldP spid="283"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5" name="Algorithm"/>
          <p:cNvSpPr txBox="1">
            <a:spLocks noGrp="1"/>
          </p:cNvSpPr>
          <p:nvPr>
            <p:ph type="title"/>
          </p:nvPr>
        </p:nvSpPr>
        <p:spPr>
          <a:prstGeom prst="rect">
            <a:avLst/>
          </a:prstGeom>
        </p:spPr>
        <p:txBody>
          <a:bodyPr/>
          <a:lstStyle/>
          <a:p>
            <a:r>
              <a:t>Algorithm</a:t>
            </a:r>
          </a:p>
        </p:txBody>
      </p:sp>
      <p:sp>
        <p:nvSpPr>
          <p:cNvPr id="286" name="Intuition: Active Corn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Intuition: Active Corners</a:t>
            </a:r>
          </a:p>
        </p:txBody>
      </p:sp>
      <p:sp>
        <p:nvSpPr>
          <p:cNvPr id="287" name="“Follow the corners”…"/>
          <p:cNvSpPr txBox="1">
            <a:spLocks noGrp="1"/>
          </p:cNvSpPr>
          <p:nvPr>
            <p:ph type="body" sz="half" idx="1"/>
          </p:nvPr>
        </p:nvSpPr>
        <p:spPr>
          <a:xfrm>
            <a:off x="1206500" y="4248504"/>
            <a:ext cx="12427738" cy="8256012"/>
          </a:xfrm>
          <a:prstGeom prst="rect">
            <a:avLst/>
          </a:prstGeom>
        </p:spPr>
        <p:txBody>
          <a:bodyPr/>
          <a:lstStyle/>
          <a:p>
            <a:r>
              <a:t>“Follow the corners”</a:t>
            </a:r>
          </a:p>
          <a:p>
            <a:r>
              <a:t>We found that the safe region boundaries were either </a:t>
            </a:r>
            <a:r>
              <a:rPr i="1"/>
              <a:t>sides of the polygon</a:t>
            </a:r>
            <a:r>
              <a:t> or </a:t>
            </a:r>
            <a:r>
              <a:rPr i="1"/>
              <a:t>trajectories of its corners</a:t>
            </a:r>
          </a:p>
        </p:txBody>
      </p:sp>
      <p:sp>
        <p:nvSpPr>
          <p:cNvPr id="288"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pic>
        <p:nvPicPr>
          <p:cNvPr id="290" name="0_saferegion-figure1.pdf" descr="0_saferegion-figure1.pdf"/>
          <p:cNvPicPr>
            <a:picLocks noChangeAspect="1"/>
          </p:cNvPicPr>
          <p:nvPr/>
        </p:nvPicPr>
        <p:blipFill>
          <a:blip r:embed="rId2"/>
          <a:stretch>
            <a:fillRect/>
          </a:stretch>
        </p:blipFill>
        <p:spPr>
          <a:xfrm>
            <a:off x="14226192" y="4522827"/>
            <a:ext cx="9941380" cy="6946901"/>
          </a:xfrm>
          <a:prstGeom prst="rect">
            <a:avLst/>
          </a:prstGeom>
          <a:ln w="12700">
            <a:miter lim="400000"/>
          </a:ln>
        </p:spPr>
      </p:pic>
      <p:pic>
        <p:nvPicPr>
          <p:cNvPr id="291" name="0_saferegion-figure1.pdf" descr="0_saferegion-figure1.pdf"/>
          <p:cNvPicPr>
            <a:picLocks noChangeAspect="1"/>
          </p:cNvPicPr>
          <p:nvPr/>
        </p:nvPicPr>
        <p:blipFill>
          <a:blip r:embed="rId3"/>
          <a:stretch>
            <a:fillRect/>
          </a:stretch>
        </p:blipFill>
        <p:spPr>
          <a:xfrm>
            <a:off x="15378701" y="6557059"/>
            <a:ext cx="1509332" cy="76341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077197 0.274450" pathEditMode="relative">
                                      <p:cBhvr>
                                        <p:cTn id="6" dur="1000" fill="hold"/>
                                        <p:tgtEl>
                                          <p:spTgt spid="291"/>
                                        </p:tgtEl>
                                        <p:attrNameLst>
                                          <p:attrName>ppt_x</p:attrName>
                                          <p:attrName>ppt_y</p:attrName>
                                        </p:attrNameLst>
                                      </p:cBhvr>
                                    </p:animMotion>
                                  </p:childTnLst>
                                </p:cTn>
                              </p:par>
                            </p:childTnLst>
                          </p:cTn>
                        </p:par>
                        <p:par>
                          <p:cTn id="7" fill="hold">
                            <p:stCondLst>
                              <p:cond delay="0"/>
                            </p:stCondLst>
                            <p:childTnLst>
                              <p:par>
                                <p:cTn id="8" presetID="-1" presetClass="path" presetSubtype="0" fill="hold" nodeType="afterEffect">
                                  <p:stCondLst>
                                    <p:cond delay="0"/>
                                  </p:stCondLst>
                                  <p:childTnLst>
                                    <p:animMotion origin="layout" path="M 0.077197 0.274450 L 0.277090 -0.083303" pathEditMode="relative">
                                      <p:cBhvr>
                                        <p:cTn id="9" dur="1500" fill="hold"/>
                                        <p:tgtEl>
                                          <p:spTgt spid="29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969A-0EA0-A5F2-D2DC-AE9581A58130}"/>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FC27710D-5DAD-D02D-734D-1BA8DB46573D}"/>
              </a:ext>
            </a:extLst>
          </p:cNvPr>
          <p:cNvSpPr>
            <a:spLocks noGrp="1"/>
          </p:cNvSpPr>
          <p:nvPr>
            <p:ph type="body" sz="quarter" idx="21"/>
          </p:nvPr>
        </p:nvSpPr>
        <p:spPr/>
        <p:txBody>
          <a:bodyPr/>
          <a:lstStyle/>
          <a:p>
            <a:endParaRPr lang="en-US"/>
          </a:p>
        </p:txBody>
      </p:sp>
      <p:graphicFrame>
        <p:nvGraphicFramePr>
          <p:cNvPr id="8" name="Diagram 7">
            <a:extLst>
              <a:ext uri="{FF2B5EF4-FFF2-40B4-BE49-F238E27FC236}">
                <a16:creationId xmlns:a16="http://schemas.microsoft.com/office/drawing/2014/main" id="{209B81D0-C5E9-9179-A67E-50FAE7465EC2}"/>
              </a:ext>
            </a:extLst>
          </p:cNvPr>
          <p:cNvGraphicFramePr/>
          <p:nvPr>
            <p:extLst>
              <p:ext uri="{D42A27DB-BD31-4B8C-83A1-F6EECF244321}">
                <p14:modId xmlns:p14="http://schemas.microsoft.com/office/powerpoint/2010/main" val="1352037490"/>
              </p:ext>
            </p:extLst>
          </p:nvPr>
        </p:nvGraphicFramePr>
        <p:xfrm>
          <a:off x="1206500" y="4248504"/>
          <a:ext cx="21971000" cy="8256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82F86539-3B13-F11E-4BC5-06192AFDF106}"/>
              </a:ext>
            </a:extLst>
          </p:cNvPr>
          <p:cNvSpPr>
            <a:spLocks noGrp="1"/>
          </p:cNvSpPr>
          <p:nvPr>
            <p:ph type="sldNum" sz="quarter" idx="2"/>
          </p:nvPr>
        </p:nvSpPr>
        <p:spPr/>
        <p:txBody>
          <a:bodyPr/>
          <a:lstStyle/>
          <a:p>
            <a:fld id="{86CB4B4D-7CA3-9044-876B-883B54F8677D}" type="slidenum">
              <a:rPr lang="en-US" smtClean="0"/>
              <a:pPr/>
              <a:t>5</a:t>
            </a:fld>
            <a:endParaRPr lang="en-US" dirty="0"/>
          </a:p>
        </p:txBody>
      </p:sp>
      <p:sp>
        <p:nvSpPr>
          <p:cNvPr id="6" name="TextBox 5">
            <a:extLst>
              <a:ext uri="{FF2B5EF4-FFF2-40B4-BE49-F238E27FC236}">
                <a16:creationId xmlns:a16="http://schemas.microsoft.com/office/drawing/2014/main" id="{F4CB4824-6047-39F1-53BA-6057F04031FE}"/>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7607511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graphicEl>
                                              <a:dgm id="{AC8D6B2C-3F66-604B-9841-6230AA5E72CB}"/>
                                            </p:graphic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8">
                                            <p:graphicEl>
                                              <a:dgm id="{D4E64439-DDA4-7F42-96D5-5F1E84C5D33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1"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0" name="Algorithm"/>
          <p:cNvSpPr txBox="1">
            <a:spLocks noGrp="1"/>
          </p:cNvSpPr>
          <p:nvPr>
            <p:ph type="title"/>
          </p:nvPr>
        </p:nvSpPr>
        <p:spPr>
          <a:prstGeom prst="rect">
            <a:avLst/>
          </a:prstGeom>
        </p:spPr>
        <p:txBody>
          <a:bodyPr/>
          <a:lstStyle/>
          <a:p>
            <a:r>
              <a:t>Algorithm</a:t>
            </a:r>
          </a:p>
        </p:txBody>
      </p:sp>
      <p:sp>
        <p:nvSpPr>
          <p:cNvPr id="311" name="Technical Detail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Technical Details</a:t>
            </a:r>
          </a:p>
        </p:txBody>
      </p:sp>
      <mc:AlternateContent xmlns:mc="http://schemas.openxmlformats.org/markup-compatibility/2006" xmlns:a14="http://schemas.microsoft.com/office/drawing/2010/main">
        <mc:Choice Requires="a14">
          <p:sp>
            <p:nvSpPr>
              <p:cNvPr id="312" name="Piecewise trajectories of form   or   supported, with pieces…"/>
              <p:cNvSpPr txBox="1">
                <a:spLocks noGrp="1"/>
              </p:cNvSpPr>
              <p:nvPr>
                <p:ph type="body" idx="1"/>
              </p:nvPr>
            </p:nvSpPr>
            <p:spPr>
              <a:prstGeom prst="rect">
                <a:avLst/>
              </a:prstGeom>
            </p:spPr>
            <p:txBody>
              <a:bodyPr/>
              <a:lstStyle/>
              <a:p>
                <a:r>
                  <a:t>Piecewise trajectories of form </a:t>
                </a:r>
                <a14:m>
                  <m:oMath xmlns:m="http://schemas.openxmlformats.org/officeDocument/2006/math">
                    <m:r>
                      <a:rPr sz="5350" i="1">
                        <a:solidFill>
                          <a:srgbClr val="000000"/>
                        </a:solidFill>
                        <a:latin typeface="Cambria Math" panose="02040503050406030204" pitchFamily="18" charset="0"/>
                      </a:rPr>
                      <m:t>𝑓</m:t>
                    </m:r>
                    <m:r>
                      <a:rPr sz="5350" i="1">
                        <a:solidFill>
                          <a:srgbClr val="000000"/>
                        </a:solidFill>
                        <a:latin typeface="Cambria Math" panose="02040503050406030204" pitchFamily="18" charset="0"/>
                      </a:rPr>
                      <m:t>(</m:t>
                    </m:r>
                    <m:r>
                      <a:rPr sz="5350" i="1">
                        <a:solidFill>
                          <a:srgbClr val="000000"/>
                        </a:solidFill>
                        <a:latin typeface="Cambria Math" panose="02040503050406030204" pitchFamily="18" charset="0"/>
                      </a:rPr>
                      <m:t>𝑥</m:t>
                    </m:r>
                    <m:r>
                      <a:rPr sz="5350" i="1">
                        <a:solidFill>
                          <a:srgbClr val="000000"/>
                        </a:solidFill>
                        <a:latin typeface="Cambria Math" panose="02040503050406030204" pitchFamily="18" charset="0"/>
                      </a:rPr>
                      <m:t>)</m:t>
                    </m:r>
                  </m:oMath>
                </a14:m>
                <a:r>
                  <a:t> or </a:t>
                </a:r>
                <a14:m>
                  <m:oMath xmlns:m="http://schemas.openxmlformats.org/officeDocument/2006/math">
                    <m:r>
                      <a:rPr sz="5350" i="1">
                        <a:solidFill>
                          <a:srgbClr val="000000"/>
                        </a:solidFill>
                        <a:latin typeface="Cambria Math" panose="02040503050406030204" pitchFamily="18" charset="0"/>
                      </a:rPr>
                      <m:t>𝑓</m:t>
                    </m:r>
                    <m:r>
                      <a:rPr sz="5350" i="1">
                        <a:solidFill>
                          <a:srgbClr val="000000"/>
                        </a:solidFill>
                        <a:latin typeface="Cambria Math" panose="02040503050406030204" pitchFamily="18" charset="0"/>
                      </a:rPr>
                      <m:t>(</m:t>
                    </m:r>
                    <m:r>
                      <a:rPr sz="5350" i="1">
                        <a:solidFill>
                          <a:srgbClr val="000000"/>
                        </a:solidFill>
                        <a:latin typeface="Cambria Math" panose="02040503050406030204" pitchFamily="18" charset="0"/>
                      </a:rPr>
                      <m:t>𝑦</m:t>
                    </m:r>
                    <m:r>
                      <a:rPr sz="5350" i="1">
                        <a:solidFill>
                          <a:srgbClr val="000000"/>
                        </a:solidFill>
                        <a:latin typeface="Cambria Math" panose="02040503050406030204" pitchFamily="18" charset="0"/>
                      </a:rPr>
                      <m:t>)</m:t>
                    </m:r>
                  </m:oMath>
                </a14:m>
                <a:r>
                  <a:t> supported, with pieces </a:t>
                </a:r>
                <a14:m>
                  <m:oMath xmlns:m="http://schemas.openxmlformats.org/officeDocument/2006/math">
                    <m:sSup>
                      <m:sSupPr>
                        <m:ctrlPr>
                          <a:rPr sz="6400" i="1">
                            <a:solidFill>
                              <a:srgbClr val="000000"/>
                            </a:solidFill>
                            <a:latin typeface="Cambria Math" panose="02040503050406030204" pitchFamily="18" charset="0"/>
                          </a:rPr>
                        </m:ctrlPr>
                      </m:sSupPr>
                      <m:e>
                        <m:r>
                          <a:rPr sz="6400" i="1">
                            <a:solidFill>
                              <a:srgbClr val="000000"/>
                            </a:solidFill>
                            <a:latin typeface="Cambria Math" panose="02040503050406030204" pitchFamily="18" charset="0"/>
                          </a:rPr>
                          <m:t>𝒞</m:t>
                        </m:r>
                      </m:e>
                      <m:sup>
                        <m:r>
                          <a:rPr sz="6400" i="1">
                            <a:solidFill>
                              <a:srgbClr val="000000"/>
                            </a:solidFill>
                            <a:latin typeface="Cambria Math" panose="02040503050406030204" pitchFamily="18" charset="0"/>
                          </a:rPr>
                          <m:t>1</m:t>
                        </m:r>
                      </m:sup>
                    </m:sSup>
                  </m:oMath>
                </a14:m>
                <a:endParaRPr/>
              </a:p>
              <a:p>
                <a:pPr lvl="1"/>
                <a:r>
                  <a:t>Finite number of pieces required</a:t>
                </a:r>
              </a:p>
              <a:p>
                <a:pPr lvl="1"/>
                <a:r>
                  <a:t>Using </a:t>
                </a:r>
                <a14:m>
                  <m:oMath xmlns:m="http://schemas.openxmlformats.org/officeDocument/2006/math">
                    <m:r>
                      <a:rPr sz="5350" i="1">
                        <a:solidFill>
                          <a:srgbClr val="000000"/>
                        </a:solidFill>
                        <a:latin typeface="Cambria Math" panose="02040503050406030204" pitchFamily="18" charset="0"/>
                      </a:rPr>
                      <m:t>𝑓</m:t>
                    </m:r>
                    <m:r>
                      <a:rPr sz="5350" i="1">
                        <a:solidFill>
                          <a:srgbClr val="000000"/>
                        </a:solidFill>
                        <a:latin typeface="Cambria Math" panose="02040503050406030204" pitchFamily="18" charset="0"/>
                      </a:rPr>
                      <m:t>(</m:t>
                    </m:r>
                    <m:r>
                      <a:rPr sz="5350" i="1">
                        <a:solidFill>
                          <a:srgbClr val="000000"/>
                        </a:solidFill>
                        <a:latin typeface="Cambria Math" panose="02040503050406030204" pitchFamily="18" charset="0"/>
                      </a:rPr>
                      <m:t>𝑥</m:t>
                    </m:r>
                    <m:r>
                      <a:rPr sz="5350" i="1">
                        <a:solidFill>
                          <a:srgbClr val="000000"/>
                        </a:solidFill>
                        <a:latin typeface="Cambria Math" panose="02040503050406030204" pitchFamily="18" charset="0"/>
                      </a:rPr>
                      <m:t>)</m:t>
                    </m:r>
                  </m:oMath>
                </a14:m>
                <a:r>
                  <a:t> here in examples for simplicity</a:t>
                </a:r>
              </a:p>
              <a:p>
                <a:r>
                  <a:t>Trajectory for each corner is a shift, since object moves without rotation</a:t>
                </a:r>
              </a:p>
              <a:p>
                <a:pPr lvl="1"/>
                <a14:m>
                  <m:oMath xmlns:m="http://schemas.openxmlformats.org/officeDocument/2006/math">
                    <m:r>
                      <a:rPr sz="5800" i="1">
                        <a:solidFill>
                          <a:srgbClr val="000000"/>
                        </a:solidFill>
                        <a:latin typeface="Cambria Math" panose="02040503050406030204" pitchFamily="18" charset="0"/>
                      </a:rPr>
                      <m:t>𝑦</m:t>
                    </m:r>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𝑓</m:t>
                    </m:r>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𝑥</m:t>
                    </m:r>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oMath>
                </a14:m>
                <a:r>
                  <a:t> with relative corner coordinates </a:t>
                </a:r>
                <a14:m>
                  <m:oMath xmlns:m="http://schemas.openxmlformats.org/officeDocument/2006/math">
                    <m:r>
                      <a:rPr sz="5900" i="1">
                        <a:solidFill>
                          <a:srgbClr val="000000"/>
                        </a:solidFill>
                        <a:latin typeface="Cambria Math" panose="02040503050406030204" pitchFamily="18" charset="0"/>
                      </a:rPr>
                      <m:t>(</m:t>
                    </m:r>
                    <m:r>
                      <m:rPr>
                        <m:sty m:val="p"/>
                      </m:rPr>
                      <a:rPr sz="5900" i="1">
                        <a:solidFill>
                          <a:srgbClr val="000000"/>
                        </a:solidFill>
                        <a:latin typeface="Cambria Math" panose="02040503050406030204" pitchFamily="18" charset="0"/>
                      </a:rPr>
                      <m:t>Δ</m:t>
                    </m:r>
                    <m:sSub>
                      <m:sSubPr>
                        <m:ctrlPr>
                          <a:rPr sz="5900" i="1">
                            <a:solidFill>
                              <a:srgbClr val="000000"/>
                            </a:solidFill>
                            <a:latin typeface="Cambria Math" panose="02040503050406030204" pitchFamily="18" charset="0"/>
                          </a:rPr>
                        </m:ctrlPr>
                      </m:sSubPr>
                      <m:e>
                        <m:r>
                          <a:rPr sz="5900" i="1">
                            <a:solidFill>
                              <a:srgbClr val="000000"/>
                            </a:solidFill>
                            <a:latin typeface="Cambria Math" panose="02040503050406030204" pitchFamily="18" charset="0"/>
                          </a:rPr>
                          <m:t>𝑥</m:t>
                        </m:r>
                      </m:e>
                      <m:sub>
                        <m:r>
                          <a:rPr sz="5900" i="1">
                            <a:solidFill>
                              <a:srgbClr val="000000"/>
                            </a:solidFill>
                            <a:latin typeface="Cambria Math" panose="02040503050406030204" pitchFamily="18" charset="0"/>
                          </a:rPr>
                          <m:t>𝑖</m:t>
                        </m:r>
                      </m:sub>
                    </m:sSub>
                    <m:r>
                      <a:rPr sz="5900" i="1">
                        <a:solidFill>
                          <a:srgbClr val="000000"/>
                        </a:solidFill>
                        <a:latin typeface="Cambria Math" panose="02040503050406030204" pitchFamily="18" charset="0"/>
                      </a:rPr>
                      <m:t>,</m:t>
                    </m:r>
                    <m:r>
                      <m:rPr>
                        <m:sty m:val="p"/>
                      </m:rPr>
                      <a:rPr sz="5900" i="1">
                        <a:solidFill>
                          <a:srgbClr val="000000"/>
                        </a:solidFill>
                        <a:latin typeface="Cambria Math" panose="02040503050406030204" pitchFamily="18" charset="0"/>
                      </a:rPr>
                      <m:t>Δ</m:t>
                    </m:r>
                    <m:sSub>
                      <m:sSubPr>
                        <m:ctrlPr>
                          <a:rPr sz="5900" i="1">
                            <a:solidFill>
                              <a:srgbClr val="000000"/>
                            </a:solidFill>
                            <a:latin typeface="Cambria Math" panose="02040503050406030204" pitchFamily="18" charset="0"/>
                          </a:rPr>
                        </m:ctrlPr>
                      </m:sSubPr>
                      <m:e>
                        <m:r>
                          <a:rPr sz="5900" i="1">
                            <a:solidFill>
                              <a:srgbClr val="000000"/>
                            </a:solidFill>
                            <a:latin typeface="Cambria Math" panose="02040503050406030204" pitchFamily="18" charset="0"/>
                          </a:rPr>
                          <m:t>𝑦</m:t>
                        </m:r>
                      </m:e>
                      <m:sub>
                        <m:r>
                          <a:rPr sz="5900" i="1">
                            <a:solidFill>
                              <a:srgbClr val="000000"/>
                            </a:solidFill>
                            <a:latin typeface="Cambria Math" panose="02040503050406030204" pitchFamily="18" charset="0"/>
                          </a:rPr>
                          <m:t>𝑖</m:t>
                        </m:r>
                      </m:sub>
                    </m:sSub>
                    <m:r>
                      <a:rPr sz="5900" i="1">
                        <a:solidFill>
                          <a:srgbClr val="000000"/>
                        </a:solidFill>
                        <a:latin typeface="Cambria Math" panose="02040503050406030204" pitchFamily="18" charset="0"/>
                      </a:rPr>
                      <m:t>)</m:t>
                    </m:r>
                  </m:oMath>
                </a14:m>
                <a:endParaRPr/>
              </a:p>
            </p:txBody>
          </p:sp>
        </mc:Choice>
        <mc:Fallback xmlns="">
          <p:sp>
            <p:nvSpPr>
              <p:cNvPr id="312" name="Piecewise trajectories of form   or   supported, with piece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792" t="-2151"/>
                </a:stretch>
              </a:blipFill>
            </p:spPr>
            <p:txBody>
              <a:bodyPr/>
              <a:lstStyle/>
              <a:p>
                <a:r>
                  <a:rPr lang="en-US">
                    <a:noFill/>
                  </a:rPr>
                  <a:t> </a:t>
                </a:r>
              </a:p>
            </p:txBody>
          </p:sp>
        </mc:Fallback>
      </mc:AlternateContent>
      <p:sp>
        <p:nvSpPr>
          <p:cNvPr id="313"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6" name="Algorithm"/>
          <p:cNvSpPr txBox="1">
            <a:spLocks noGrp="1"/>
          </p:cNvSpPr>
          <p:nvPr>
            <p:ph type="title"/>
          </p:nvPr>
        </p:nvSpPr>
        <p:spPr>
          <a:prstGeom prst="rect">
            <a:avLst/>
          </a:prstGeom>
        </p:spPr>
        <p:txBody>
          <a:bodyPr/>
          <a:lstStyle/>
          <a:p>
            <a:r>
              <a:t>Algorithm</a:t>
            </a:r>
          </a:p>
        </p:txBody>
      </p:sp>
      <p:sp>
        <p:nvSpPr>
          <p:cNvPr id="317" name="Slide Subtitle"/>
          <p:cNvSpPr txBox="1">
            <a:spLocks noGrp="1"/>
          </p:cNvSpPr>
          <p:nvPr>
            <p:ph type="body" idx="21"/>
          </p:nvPr>
        </p:nvSpPr>
        <p:spPr>
          <a:prstGeom prst="rect">
            <a:avLst/>
          </a:prstGeom>
        </p:spPr>
        <p:txBody>
          <a:bodyPr/>
          <a:lstStyle/>
          <a:p>
            <a:endParaRPr/>
          </a:p>
        </p:txBody>
      </p:sp>
      <mc:AlternateContent xmlns:mc="http://schemas.openxmlformats.org/markup-compatibility/2006" xmlns:a14="http://schemas.microsoft.com/office/drawing/2010/main">
        <mc:Choice Requires="a14">
          <p:sp>
            <p:nvSpPr>
              <p:cNvPr id="318" name="To check if an obstacle   lies in the unsafe region, we first check if it lies between the trajectories of the active corners   with coordinates…"/>
              <p:cNvSpPr txBox="1">
                <a:spLocks noGrp="1"/>
              </p:cNvSpPr>
              <p:nvPr>
                <p:ph type="body" idx="1"/>
              </p:nvPr>
            </p:nvSpPr>
            <p:spPr>
              <a:prstGeom prst="rect">
                <a:avLst/>
              </a:prstGeom>
            </p:spPr>
            <p:txBody>
              <a:bodyPr/>
              <a:lstStyle/>
              <a:p>
                <a:r>
                  <a:t>To check if an obstacle </a:t>
                </a:r>
                <a14:m>
                  <m:oMath xmlns:m="http://schemas.openxmlformats.org/officeDocument/2006/math">
                    <m:r>
                      <a:rPr sz="5950" i="1">
                        <a:solidFill>
                          <a:srgbClr val="000000"/>
                        </a:solidFill>
                        <a:latin typeface="Cambria Math" panose="02040503050406030204" pitchFamily="18" charset="0"/>
                      </a:rPr>
                      <m:t>(</m:t>
                    </m:r>
                    <m:sSub>
                      <m:sSubPr>
                        <m:ctrlPr>
                          <a:rPr sz="5950" i="1">
                            <a:solidFill>
                              <a:srgbClr val="000000"/>
                            </a:solidFill>
                            <a:latin typeface="Cambria Math" panose="02040503050406030204" pitchFamily="18" charset="0"/>
                          </a:rPr>
                        </m:ctrlPr>
                      </m:sSubPr>
                      <m:e>
                        <m:r>
                          <a:rPr sz="5950" i="1">
                            <a:solidFill>
                              <a:srgbClr val="000000"/>
                            </a:solidFill>
                            <a:latin typeface="Cambria Math" panose="02040503050406030204" pitchFamily="18" charset="0"/>
                          </a:rPr>
                          <m:t>𝑥</m:t>
                        </m:r>
                      </m:e>
                      <m:sub>
                        <m:r>
                          <a:rPr sz="5950" i="1">
                            <a:solidFill>
                              <a:srgbClr val="000000"/>
                            </a:solidFill>
                            <a:latin typeface="Cambria Math" panose="02040503050406030204" pitchFamily="18" charset="0"/>
                          </a:rPr>
                          <m:t>𝑂</m:t>
                        </m:r>
                      </m:sub>
                    </m:sSub>
                    <m:r>
                      <a:rPr sz="5950" i="1">
                        <a:solidFill>
                          <a:srgbClr val="000000"/>
                        </a:solidFill>
                        <a:latin typeface="Cambria Math" panose="02040503050406030204" pitchFamily="18" charset="0"/>
                      </a:rPr>
                      <m:t>,</m:t>
                    </m:r>
                    <m:sSub>
                      <m:sSubPr>
                        <m:ctrlPr>
                          <a:rPr sz="5950" i="1">
                            <a:solidFill>
                              <a:srgbClr val="000000"/>
                            </a:solidFill>
                            <a:latin typeface="Cambria Math" panose="02040503050406030204" pitchFamily="18" charset="0"/>
                          </a:rPr>
                        </m:ctrlPr>
                      </m:sSubPr>
                      <m:e>
                        <m:r>
                          <a:rPr sz="5950" i="1">
                            <a:solidFill>
                              <a:srgbClr val="000000"/>
                            </a:solidFill>
                            <a:latin typeface="Cambria Math" panose="02040503050406030204" pitchFamily="18" charset="0"/>
                          </a:rPr>
                          <m:t>𝑦</m:t>
                        </m:r>
                      </m:e>
                      <m:sub>
                        <m:r>
                          <a:rPr sz="5950" i="1">
                            <a:solidFill>
                              <a:srgbClr val="000000"/>
                            </a:solidFill>
                            <a:latin typeface="Cambria Math" panose="02040503050406030204" pitchFamily="18" charset="0"/>
                          </a:rPr>
                          <m:t>𝑂</m:t>
                        </m:r>
                      </m:sub>
                    </m:sSub>
                    <m:r>
                      <a:rPr sz="5950" i="1">
                        <a:solidFill>
                          <a:srgbClr val="000000"/>
                        </a:solidFill>
                        <a:latin typeface="Cambria Math" panose="02040503050406030204" pitchFamily="18" charset="0"/>
                      </a:rPr>
                      <m:t>)</m:t>
                    </m:r>
                  </m:oMath>
                </a14:m>
                <a:r>
                  <a:t> lies in the </a:t>
                </a:r>
                <a:r>
                  <a:rPr i="1"/>
                  <a:t>unsafe</a:t>
                </a:r>
                <a:r>
                  <a:t> region, we first check if it lies between the trajectories of the active corners </a:t>
                </a:r>
                <a14:m>
                  <m:oMath xmlns:m="http://schemas.openxmlformats.org/officeDocument/2006/math">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𝑣</m:t>
                        </m:r>
                      </m:e>
                      <m:sub>
                        <m:r>
                          <a:rPr sz="5850" i="1">
                            <a:solidFill>
                              <a:srgbClr val="000000"/>
                            </a:solidFill>
                            <a:latin typeface="Cambria Math" panose="02040503050406030204" pitchFamily="18" charset="0"/>
                          </a:rPr>
                          <m:t>𝑖</m:t>
                        </m:r>
                      </m:sub>
                    </m:sSub>
                    <m:r>
                      <a:rPr sz="5850" i="1">
                        <a:solidFill>
                          <a:srgbClr val="000000"/>
                        </a:solidFill>
                        <a:latin typeface="Cambria Math" panose="02040503050406030204" pitchFamily="18" charset="0"/>
                      </a:rPr>
                      <m:t>,</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𝑣</m:t>
                        </m:r>
                      </m:e>
                      <m:sub>
                        <m:r>
                          <a:rPr sz="5850" i="1">
                            <a:solidFill>
                              <a:srgbClr val="000000"/>
                            </a:solidFill>
                            <a:latin typeface="Cambria Math" panose="02040503050406030204" pitchFamily="18" charset="0"/>
                          </a:rPr>
                          <m:t>𝑗</m:t>
                        </m:r>
                      </m:sub>
                    </m:sSub>
                  </m:oMath>
                </a14:m>
                <a:r>
                  <a:t> with coordinates </a:t>
                </a:r>
                <a14:m>
                  <m:oMath xmlns:m="http://schemas.openxmlformats.org/officeDocument/2006/math">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𝑥</m:t>
                        </m:r>
                      </m:e>
                      <m:sub>
                        <m:r>
                          <a:rPr sz="5850" i="1">
                            <a:solidFill>
                              <a:srgbClr val="000000"/>
                            </a:solidFill>
                            <a:latin typeface="Cambria Math" panose="02040503050406030204" pitchFamily="18" charset="0"/>
                          </a:rPr>
                          <m:t>𝑖</m:t>
                        </m:r>
                      </m:sub>
                    </m:sSub>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𝑦</m:t>
                        </m:r>
                      </m:e>
                      <m:sub>
                        <m:r>
                          <a:rPr sz="5850" i="1">
                            <a:solidFill>
                              <a:srgbClr val="000000"/>
                            </a:solidFill>
                            <a:latin typeface="Cambria Math" panose="02040503050406030204" pitchFamily="18" charset="0"/>
                          </a:rPr>
                          <m:t>𝑖</m:t>
                        </m:r>
                      </m:sub>
                    </m:sSub>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𝑥</m:t>
                        </m:r>
                      </m:e>
                      <m:sub>
                        <m:r>
                          <a:rPr sz="5850" i="1">
                            <a:solidFill>
                              <a:srgbClr val="000000"/>
                            </a:solidFill>
                            <a:latin typeface="Cambria Math" panose="02040503050406030204" pitchFamily="18" charset="0"/>
                          </a:rPr>
                          <m:t>𝑗</m:t>
                        </m:r>
                      </m:sub>
                    </m:sSub>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𝑦</m:t>
                        </m:r>
                      </m:e>
                      <m:sub>
                        <m:r>
                          <a:rPr sz="5850" i="1">
                            <a:solidFill>
                              <a:srgbClr val="000000"/>
                            </a:solidFill>
                            <a:latin typeface="Cambria Math" panose="02040503050406030204" pitchFamily="18" charset="0"/>
                          </a:rPr>
                          <m:t>𝑗</m:t>
                        </m:r>
                      </m:sub>
                    </m:sSub>
                    <m:r>
                      <a:rPr sz="5850" i="1">
                        <a:solidFill>
                          <a:srgbClr val="000000"/>
                        </a:solidFill>
                        <a:latin typeface="Cambria Math" panose="02040503050406030204" pitchFamily="18" charset="0"/>
                      </a:rPr>
                      <m:t>)</m:t>
                    </m:r>
                  </m:oMath>
                </a14:m>
                <a:endParaRPr/>
              </a:p>
              <a:p>
                <a:r>
                  <a:t>Check if obstacle is not either above both trajectories or below both trajectories</a:t>
                </a:r>
              </a:p>
              <a:p>
                <a14:m>
                  <m:oMath xmlns:m="http://schemas.openxmlformats.org/officeDocument/2006/math">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𝑓</m:t>
                    </m:r>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𝑓</m:t>
                    </m:r>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𝑗</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𝑗</m:t>
                        </m:r>
                      </m:sub>
                    </m:sSub>
                    <m:r>
                      <a:rPr sz="5800" i="1">
                        <a:solidFill>
                          <a:srgbClr val="000000"/>
                        </a:solidFill>
                        <a:latin typeface="Cambria Math" panose="02040503050406030204" pitchFamily="18" charset="0"/>
                      </a:rPr>
                      <m:t>)≤0</m:t>
                    </m:r>
                  </m:oMath>
                </a14:m>
                <a:endParaRPr/>
              </a:p>
              <a:p>
                <a:r>
                  <a:t>Check if object lies in any notches after this</a:t>
                </a:r>
              </a:p>
            </p:txBody>
          </p:sp>
        </mc:Choice>
        <mc:Fallback xmlns="">
          <p:sp>
            <p:nvSpPr>
              <p:cNvPr id="318" name="To check if an obstacle   lies in the unsafe region, we first check if it lies between the trajectories of the active corners   with coordinate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850" t="-3072"/>
                </a:stretch>
              </a:blipFill>
            </p:spPr>
            <p:txBody>
              <a:bodyPr/>
              <a:lstStyle/>
              <a:p>
                <a:r>
                  <a:rPr lang="en-US">
                    <a:noFill/>
                  </a:rPr>
                  <a:t> </a:t>
                </a:r>
              </a:p>
            </p:txBody>
          </p:sp>
        </mc:Fallback>
      </mc:AlternateContent>
      <p:sp>
        <p:nvSpPr>
          <p:cNvPr id="319"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2" name="Algorithm"/>
          <p:cNvSpPr txBox="1">
            <a:spLocks noGrp="1"/>
          </p:cNvSpPr>
          <p:nvPr>
            <p:ph type="title"/>
          </p:nvPr>
        </p:nvSpPr>
        <p:spPr>
          <a:prstGeom prst="rect">
            <a:avLst/>
          </a:prstGeom>
        </p:spPr>
        <p:txBody>
          <a:bodyPr/>
          <a:lstStyle/>
          <a:p>
            <a:r>
              <a:t>Algorithm</a:t>
            </a:r>
          </a:p>
        </p:txBody>
      </p:sp>
      <p:sp>
        <p:nvSpPr>
          <p:cNvPr id="323" name="Piecewise handl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Piecewise handling</a:t>
            </a:r>
          </a:p>
        </p:txBody>
      </p:sp>
      <mc:AlternateContent xmlns:mc="http://schemas.openxmlformats.org/markup-compatibility/2006" xmlns:a14="http://schemas.microsoft.com/office/drawing/2010/main">
        <mc:Choice Requires="a14">
          <p:sp>
            <p:nvSpPr>
              <p:cNvPr id="324" name="To handle piecewise functions, we add some conditions on our tests…"/>
              <p:cNvSpPr txBox="1">
                <a:spLocks noGrp="1"/>
              </p:cNvSpPr>
              <p:nvPr>
                <p:ph type="body" sz="half" idx="1"/>
              </p:nvPr>
            </p:nvSpPr>
            <p:spPr>
              <a:xfrm>
                <a:off x="1206500" y="4248504"/>
                <a:ext cx="12496563" cy="8256012"/>
              </a:xfrm>
              <a:prstGeom prst="rect">
                <a:avLst/>
              </a:prstGeom>
            </p:spPr>
            <p:txBody>
              <a:bodyPr/>
              <a:lstStyle/>
              <a:p>
                <a:r>
                  <a:t>To handle piecewise functions, we add some conditions on our tests</a:t>
                </a:r>
              </a:p>
              <a:p>
                <a:r>
                  <a:t>Ensure we only check where this piece is relevant:</a:t>
                </a:r>
              </a:p>
              <a:p>
                <a:pPr lvl="1"/>
                <a:r>
                  <a:t>Define a region using subdomain and active corners</a:t>
                </a:r>
              </a:p>
              <a:p>
                <a:pPr lvl="1"/>
                <a:r>
                  <a:t>Hold function </a:t>
                </a:r>
                <a14:m>
                  <m:oMath xmlns:m="http://schemas.openxmlformats.org/officeDocument/2006/math">
                    <m:r>
                      <a:rPr sz="5450" i="1">
                        <a:solidFill>
                          <a:srgbClr val="000000"/>
                        </a:solidFill>
                        <a:latin typeface="Cambria Math" panose="02040503050406030204" pitchFamily="18" charset="0"/>
                      </a:rPr>
                      <m:t>𝑓</m:t>
                    </m:r>
                    <m:r>
                      <a:rPr sz="5450" i="1">
                        <a:solidFill>
                          <a:srgbClr val="000000"/>
                        </a:solidFill>
                        <a:latin typeface="Cambria Math" panose="02040503050406030204" pitchFamily="18" charset="0"/>
                      </a:rPr>
                      <m:t>(⋅)</m:t>
                    </m:r>
                  </m:oMath>
                </a14:m>
                <a:r>
                  <a:t> constant outside the subdomain</a:t>
                </a:r>
              </a:p>
            </p:txBody>
          </p:sp>
        </mc:Choice>
        <mc:Fallback xmlns="">
          <p:sp>
            <p:nvSpPr>
              <p:cNvPr id="324" name="To handle piecewise functions, we add some conditions on our tests…"/>
              <p:cNvSpPr txBox="1">
                <a:spLocks noGrp="1" noRot="1" noChangeAspect="1" noMove="1" noResize="1" noEditPoints="1" noAdjustHandles="1" noChangeArrowheads="1" noChangeShapeType="1" noTextEdit="1"/>
              </p:cNvSpPr>
              <p:nvPr>
                <p:ph type="body" sz="half" idx="1"/>
              </p:nvPr>
            </p:nvSpPr>
            <p:spPr>
              <a:xfrm>
                <a:off x="1206500" y="4248504"/>
                <a:ext cx="12496563" cy="8256012"/>
              </a:xfrm>
              <a:prstGeom prst="rect">
                <a:avLst/>
              </a:prstGeom>
              <a:blipFill>
                <a:blip r:embed="rId2"/>
                <a:stretch>
                  <a:fillRect l="-3147" t="-4301" r="-508"/>
                </a:stretch>
              </a:blipFill>
            </p:spPr>
            <p:txBody>
              <a:bodyPr/>
              <a:lstStyle/>
              <a:p>
                <a:r>
                  <a:rPr lang="en-US">
                    <a:noFill/>
                  </a:rPr>
                  <a:t> </a:t>
                </a:r>
              </a:p>
            </p:txBody>
          </p:sp>
        </mc:Fallback>
      </mc:AlternateContent>
      <p:pic>
        <p:nvPicPr>
          <p:cNvPr id="325" name="piecewise-handling.pdf" descr="piecewise-handling.pdf"/>
          <p:cNvPicPr>
            <a:picLocks noChangeAspect="1"/>
          </p:cNvPicPr>
          <p:nvPr/>
        </p:nvPicPr>
        <p:blipFill>
          <a:blip r:embed="rId3"/>
          <a:stretch>
            <a:fillRect/>
          </a:stretch>
        </p:blipFill>
        <p:spPr>
          <a:xfrm>
            <a:off x="13512838" y="4693877"/>
            <a:ext cx="10532861" cy="5803563"/>
          </a:xfrm>
          <a:prstGeom prst="rect">
            <a:avLst/>
          </a:prstGeom>
          <a:ln w="12700">
            <a:miter lim="400000"/>
          </a:ln>
        </p:spPr>
      </p:pic>
      <p:sp>
        <p:nvSpPr>
          <p:cNvPr id="326"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9" name="Algorithm"/>
          <p:cNvSpPr txBox="1">
            <a:spLocks noGrp="1"/>
          </p:cNvSpPr>
          <p:nvPr>
            <p:ph type="title"/>
          </p:nvPr>
        </p:nvSpPr>
        <p:spPr>
          <a:prstGeom prst="rect">
            <a:avLst/>
          </a:prstGeom>
        </p:spPr>
        <p:txBody>
          <a:bodyPr/>
          <a:lstStyle/>
          <a:p>
            <a:r>
              <a:t>Algorithm</a:t>
            </a:r>
          </a:p>
        </p:txBody>
      </p:sp>
      <p:sp>
        <p:nvSpPr>
          <p:cNvPr id="330" name="Full Test Rul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Full Test Rule</a:t>
            </a:r>
          </a:p>
        </p:txBody>
      </p:sp>
      <p:pic>
        <p:nvPicPr>
          <p:cNvPr id="331" name="test-rule.pdf" descr="test-rule.pdf"/>
          <p:cNvPicPr>
            <a:picLocks noChangeAspect="1"/>
          </p:cNvPicPr>
          <p:nvPr/>
        </p:nvPicPr>
        <p:blipFill>
          <a:blip r:embed="rId2"/>
          <a:stretch>
            <a:fillRect/>
          </a:stretch>
        </p:blipFill>
        <p:spPr>
          <a:xfrm>
            <a:off x="5124993" y="4711552"/>
            <a:ext cx="14134014" cy="6319226"/>
          </a:xfrm>
          <a:prstGeom prst="rect">
            <a:avLst/>
          </a:prstGeom>
          <a:ln w="12700">
            <a:miter lim="400000"/>
          </a:ln>
        </p:spPr>
      </p:pic>
      <p:sp>
        <p:nvSpPr>
          <p:cNvPr id="332"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53</a:t>
            </a:fld>
            <a:endParaRPr/>
          </a:p>
        </p:txBody>
      </p:sp>
      <p:grpSp>
        <p:nvGrpSpPr>
          <p:cNvPr id="335" name="Group"/>
          <p:cNvGrpSpPr/>
          <p:nvPr/>
        </p:nvGrpSpPr>
        <p:grpSpPr>
          <a:xfrm>
            <a:off x="4521399" y="4283009"/>
            <a:ext cx="8181443" cy="1766750"/>
            <a:chOff x="0" y="0"/>
            <a:chExt cx="8181441" cy="1766748"/>
          </a:xfrm>
        </p:grpSpPr>
        <p:sp>
          <p:nvSpPr>
            <p:cNvPr id="333" name="Rectangle"/>
            <p:cNvSpPr/>
            <p:nvPr/>
          </p:nvSpPr>
          <p:spPr>
            <a:xfrm>
              <a:off x="2814801" y="575666"/>
              <a:ext cx="2551841" cy="1191083"/>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34" name="Intervals defined by transition points and piecewise bounds"/>
            <p:cNvSpPr txBox="1"/>
            <p:nvPr/>
          </p:nvSpPr>
          <p:spPr>
            <a:xfrm>
              <a:off x="0" y="0"/>
              <a:ext cx="8181442"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Intervals defined by </a:t>
              </a:r>
              <a:r>
                <a:rPr i="1"/>
                <a:t>transition points </a:t>
              </a:r>
              <a:r>
                <a:t>and piecewise bounds</a:t>
              </a:r>
            </a:p>
          </p:txBody>
        </p:sp>
      </p:grpSp>
      <p:grpSp>
        <p:nvGrpSpPr>
          <p:cNvPr id="341" name="Group"/>
          <p:cNvGrpSpPr/>
          <p:nvPr/>
        </p:nvGrpSpPr>
        <p:grpSpPr>
          <a:xfrm>
            <a:off x="6437460" y="9280879"/>
            <a:ext cx="12720203" cy="1701048"/>
            <a:chOff x="0" y="0"/>
            <a:chExt cx="12720201" cy="1701047"/>
          </a:xfrm>
        </p:grpSpPr>
        <p:grpSp>
          <p:nvGrpSpPr>
            <p:cNvPr id="338" name="Group"/>
            <p:cNvGrpSpPr/>
            <p:nvPr/>
          </p:nvGrpSpPr>
          <p:grpSpPr>
            <a:xfrm>
              <a:off x="306451" y="0"/>
              <a:ext cx="12413751" cy="1110558"/>
              <a:chOff x="0" y="0"/>
              <a:chExt cx="12413750" cy="1110557"/>
            </a:xfrm>
          </p:grpSpPr>
          <p:sp>
            <p:nvSpPr>
              <p:cNvPr id="336" name="Rectangle"/>
              <p:cNvSpPr/>
              <p:nvPr/>
            </p:nvSpPr>
            <p:spPr>
              <a:xfrm>
                <a:off x="0" y="0"/>
                <a:ext cx="6085651"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37" name="Rectangle"/>
              <p:cNvSpPr/>
              <p:nvPr/>
            </p:nvSpPr>
            <p:spPr>
              <a:xfrm>
                <a:off x="6449921" y="0"/>
                <a:ext cx="5963830"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39" name="All transition points"/>
            <p:cNvSpPr txBox="1"/>
            <p:nvPr/>
          </p:nvSpPr>
          <p:spPr>
            <a:xfrm>
              <a:off x="0" y="1239681"/>
              <a:ext cx="2716683"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All transition points</a:t>
              </a:r>
            </a:p>
          </p:txBody>
        </p:sp>
        <p:sp>
          <p:nvSpPr>
            <p:cNvPr id="340" name="All piecewise bounds"/>
            <p:cNvSpPr txBox="1"/>
            <p:nvPr/>
          </p:nvSpPr>
          <p:spPr>
            <a:xfrm>
              <a:off x="6021489" y="1239681"/>
              <a:ext cx="2998623"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All piecewise bounds</a:t>
              </a:r>
            </a:p>
          </p:txBody>
        </p:sp>
      </p:grpSp>
      <p:grpSp>
        <p:nvGrpSpPr>
          <p:cNvPr id="348" name="Group"/>
          <p:cNvGrpSpPr/>
          <p:nvPr/>
        </p:nvGrpSpPr>
        <p:grpSpPr>
          <a:xfrm>
            <a:off x="5404276" y="5093036"/>
            <a:ext cx="16125100" cy="4247384"/>
            <a:chOff x="0" y="133667"/>
            <a:chExt cx="16125099" cy="4247382"/>
          </a:xfrm>
        </p:grpSpPr>
        <p:grpSp>
          <p:nvGrpSpPr>
            <p:cNvPr id="346" name="Group"/>
            <p:cNvGrpSpPr/>
            <p:nvPr/>
          </p:nvGrpSpPr>
          <p:grpSpPr>
            <a:xfrm>
              <a:off x="-1" y="133667"/>
              <a:ext cx="13834749" cy="4247384"/>
              <a:chOff x="0" y="133667"/>
              <a:chExt cx="13834747" cy="4247382"/>
            </a:xfrm>
          </p:grpSpPr>
          <p:grpSp>
            <p:nvGrpSpPr>
              <p:cNvPr id="344" name="Group"/>
              <p:cNvGrpSpPr/>
              <p:nvPr/>
            </p:nvGrpSpPr>
            <p:grpSpPr>
              <a:xfrm>
                <a:off x="0" y="133667"/>
                <a:ext cx="13073568" cy="4247384"/>
                <a:chOff x="0" y="0"/>
                <a:chExt cx="13073567" cy="4247382"/>
              </a:xfrm>
            </p:grpSpPr>
            <p:sp>
              <p:nvSpPr>
                <p:cNvPr id="342" name="Rectangle"/>
                <p:cNvSpPr/>
                <p:nvPr/>
              </p:nvSpPr>
              <p:spPr>
                <a:xfrm>
                  <a:off x="4682035" y="0"/>
                  <a:ext cx="5207142" cy="578160"/>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43" name="Rectangle"/>
                <p:cNvSpPr/>
                <p:nvPr/>
              </p:nvSpPr>
              <p:spPr>
                <a:xfrm>
                  <a:off x="0" y="2203628"/>
                  <a:ext cx="13073568" cy="2043755"/>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45" name="Piecewise handling: region based on subdomain"/>
              <p:cNvSpPr/>
              <p:nvPr/>
            </p:nvSpPr>
            <p:spPr>
              <a:xfrm>
                <a:off x="9948846" y="414832"/>
                <a:ext cx="38859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Piecewise handling: region based on subdomain</a:t>
                </a:r>
              </a:p>
            </p:txBody>
          </p:sp>
        </p:grpSp>
        <p:sp>
          <p:nvSpPr>
            <p:cNvPr id="347" name="Piecewise handling: line…"/>
            <p:cNvSpPr/>
            <p:nvPr/>
          </p:nvSpPr>
          <p:spPr>
            <a:xfrm>
              <a:off x="14855099" y="291179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Piecewise handling: line </a:t>
              </a:r>
            </a:p>
            <a:p>
              <a:r>
                <a:t>between active corners</a:t>
              </a:r>
            </a:p>
          </p:txBody>
        </p:sp>
      </p:grpSp>
      <p:grpSp>
        <p:nvGrpSpPr>
          <p:cNvPr id="351" name="Group"/>
          <p:cNvGrpSpPr/>
          <p:nvPr/>
        </p:nvGrpSpPr>
        <p:grpSpPr>
          <a:xfrm>
            <a:off x="6887410" y="6176758"/>
            <a:ext cx="15778618" cy="992908"/>
            <a:chOff x="0" y="0"/>
            <a:chExt cx="15778617" cy="992907"/>
          </a:xfrm>
        </p:grpSpPr>
        <p:sp>
          <p:nvSpPr>
            <p:cNvPr id="349" name="Rectangle"/>
            <p:cNvSpPr/>
            <p:nvPr/>
          </p:nvSpPr>
          <p:spPr>
            <a:xfrm>
              <a:off x="0" y="0"/>
              <a:ext cx="11396313" cy="992908"/>
            </a:xfrm>
            <a:prstGeom prst="rect">
              <a:avLst/>
            </a:prstGeom>
            <a:noFill/>
            <a:ln w="508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50" name="Check if obstacle lies between…"/>
            <p:cNvSpPr txBox="1"/>
            <p:nvPr/>
          </p:nvSpPr>
          <p:spPr>
            <a:xfrm>
              <a:off x="11509893" y="81620"/>
              <a:ext cx="4268725" cy="82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Check if obstacle lies between</a:t>
              </a:r>
            </a:p>
            <a:p>
              <a:r>
                <a:t> active corner trajectories</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34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iterate>
                                    <p:tmAbs val="0"/>
                                  </p:iterate>
                                  <p:childTnLst>
                                    <p:set>
                                      <p:cBhvr>
                                        <p:cTn id="34" fill="hold">
                                          <p:stCondLst>
                                            <p:cond delay="0"/>
                                          </p:stCondLst>
                                        </p:cTn>
                                        <p:tgtEl>
                                          <p:spTgt spid="3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advAuto="0"/>
      <p:bldP spid="335" grpId="1" animBg="1" advAuto="0"/>
      <p:bldP spid="341" grpId="0" animBg="1" advAuto="0"/>
      <p:bldP spid="341" grpId="1" animBg="1" advAuto="0"/>
      <p:bldP spid="348" grpId="0" animBg="1" advAuto="0"/>
      <p:bldP spid="348" grpId="1" animBg="1" advAuto="0"/>
      <p:bldP spid="351" grpId="0" animBg="1" advAuto="0"/>
      <p:bldP spid="351" grpId="1"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4" name="Algorithm"/>
          <p:cNvSpPr txBox="1">
            <a:spLocks noGrp="1"/>
          </p:cNvSpPr>
          <p:nvPr>
            <p:ph type="title"/>
          </p:nvPr>
        </p:nvSpPr>
        <p:spPr>
          <a:prstGeom prst="rect">
            <a:avLst/>
          </a:prstGeom>
        </p:spPr>
        <p:txBody>
          <a:bodyPr/>
          <a:lstStyle/>
          <a:p>
            <a:r>
              <a:t>Algorithm</a:t>
            </a:r>
          </a:p>
        </p:txBody>
      </p:sp>
      <p:sp>
        <p:nvSpPr>
          <p:cNvPr id="355" name="Full Test Rul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Full Test Rule</a:t>
            </a:r>
          </a:p>
        </p:txBody>
      </p:sp>
      <p:pic>
        <p:nvPicPr>
          <p:cNvPr id="356" name="test-rule.pdf" descr="test-rule.pdf"/>
          <p:cNvPicPr>
            <a:picLocks noChangeAspect="1"/>
          </p:cNvPicPr>
          <p:nvPr/>
        </p:nvPicPr>
        <p:blipFill>
          <a:blip r:embed="rId2"/>
          <a:stretch>
            <a:fillRect/>
          </a:stretch>
        </p:blipFill>
        <p:spPr>
          <a:xfrm>
            <a:off x="5124993" y="4711552"/>
            <a:ext cx="14134014" cy="6319226"/>
          </a:xfrm>
          <a:prstGeom prst="rect">
            <a:avLst/>
          </a:prstGeom>
          <a:ln w="12700">
            <a:miter lim="400000"/>
          </a:ln>
        </p:spPr>
      </p:pic>
      <p:sp>
        <p:nvSpPr>
          <p:cNvPr id="357"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grpSp>
        <p:nvGrpSpPr>
          <p:cNvPr id="360" name="Group"/>
          <p:cNvGrpSpPr/>
          <p:nvPr/>
        </p:nvGrpSpPr>
        <p:grpSpPr>
          <a:xfrm>
            <a:off x="4521399" y="4283009"/>
            <a:ext cx="8181443" cy="1766750"/>
            <a:chOff x="0" y="0"/>
            <a:chExt cx="8181441" cy="1766748"/>
          </a:xfrm>
        </p:grpSpPr>
        <p:sp>
          <p:nvSpPr>
            <p:cNvPr id="358" name="Rectangle"/>
            <p:cNvSpPr/>
            <p:nvPr/>
          </p:nvSpPr>
          <p:spPr>
            <a:xfrm>
              <a:off x="2814801" y="575666"/>
              <a:ext cx="2551841" cy="1191083"/>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59" name="Intervals defined by transition points and piecewise bounds"/>
            <p:cNvSpPr txBox="1"/>
            <p:nvPr/>
          </p:nvSpPr>
          <p:spPr>
            <a:xfrm>
              <a:off x="0" y="0"/>
              <a:ext cx="8181442"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Intervals defined by </a:t>
              </a:r>
              <a:r>
                <a:rPr i="1"/>
                <a:t>transition points </a:t>
              </a:r>
              <a:r>
                <a:t>and piecewise bounds</a:t>
              </a:r>
            </a:p>
          </p:txBody>
        </p:sp>
      </p:grpSp>
      <p:grpSp>
        <p:nvGrpSpPr>
          <p:cNvPr id="366" name="Group"/>
          <p:cNvGrpSpPr/>
          <p:nvPr/>
        </p:nvGrpSpPr>
        <p:grpSpPr>
          <a:xfrm>
            <a:off x="6437460" y="9280879"/>
            <a:ext cx="12720203" cy="1701048"/>
            <a:chOff x="0" y="0"/>
            <a:chExt cx="12720201" cy="1701047"/>
          </a:xfrm>
        </p:grpSpPr>
        <p:grpSp>
          <p:nvGrpSpPr>
            <p:cNvPr id="363" name="Group"/>
            <p:cNvGrpSpPr/>
            <p:nvPr/>
          </p:nvGrpSpPr>
          <p:grpSpPr>
            <a:xfrm>
              <a:off x="306451" y="0"/>
              <a:ext cx="12413751" cy="1110558"/>
              <a:chOff x="0" y="0"/>
              <a:chExt cx="12413750" cy="1110557"/>
            </a:xfrm>
          </p:grpSpPr>
          <p:sp>
            <p:nvSpPr>
              <p:cNvPr id="361" name="Rectangle"/>
              <p:cNvSpPr/>
              <p:nvPr/>
            </p:nvSpPr>
            <p:spPr>
              <a:xfrm>
                <a:off x="0" y="0"/>
                <a:ext cx="6085651"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62" name="Rectangle"/>
              <p:cNvSpPr/>
              <p:nvPr/>
            </p:nvSpPr>
            <p:spPr>
              <a:xfrm>
                <a:off x="6449921" y="0"/>
                <a:ext cx="5963830"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64" name="All transition points"/>
            <p:cNvSpPr txBox="1"/>
            <p:nvPr/>
          </p:nvSpPr>
          <p:spPr>
            <a:xfrm>
              <a:off x="0" y="1239681"/>
              <a:ext cx="2716683"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All transition points</a:t>
              </a:r>
            </a:p>
          </p:txBody>
        </p:sp>
        <p:sp>
          <p:nvSpPr>
            <p:cNvPr id="365" name="All piecewise bounds"/>
            <p:cNvSpPr txBox="1"/>
            <p:nvPr/>
          </p:nvSpPr>
          <p:spPr>
            <a:xfrm>
              <a:off x="6021489" y="1239681"/>
              <a:ext cx="2998623"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All piecewise bounds</a:t>
              </a:r>
            </a:p>
          </p:txBody>
        </p:sp>
      </p:grpSp>
      <p:grpSp>
        <p:nvGrpSpPr>
          <p:cNvPr id="373" name="Group"/>
          <p:cNvGrpSpPr/>
          <p:nvPr/>
        </p:nvGrpSpPr>
        <p:grpSpPr>
          <a:xfrm>
            <a:off x="5404276" y="5093036"/>
            <a:ext cx="16125100" cy="4247384"/>
            <a:chOff x="0" y="133667"/>
            <a:chExt cx="16125099" cy="4247382"/>
          </a:xfrm>
        </p:grpSpPr>
        <p:grpSp>
          <p:nvGrpSpPr>
            <p:cNvPr id="371" name="Group"/>
            <p:cNvGrpSpPr/>
            <p:nvPr/>
          </p:nvGrpSpPr>
          <p:grpSpPr>
            <a:xfrm>
              <a:off x="-1" y="133667"/>
              <a:ext cx="13834749" cy="4247384"/>
              <a:chOff x="0" y="133667"/>
              <a:chExt cx="13834747" cy="4247382"/>
            </a:xfrm>
          </p:grpSpPr>
          <p:grpSp>
            <p:nvGrpSpPr>
              <p:cNvPr id="369" name="Group"/>
              <p:cNvGrpSpPr/>
              <p:nvPr/>
            </p:nvGrpSpPr>
            <p:grpSpPr>
              <a:xfrm>
                <a:off x="0" y="133667"/>
                <a:ext cx="13073568" cy="4247384"/>
                <a:chOff x="0" y="0"/>
                <a:chExt cx="13073567" cy="4247382"/>
              </a:xfrm>
            </p:grpSpPr>
            <p:sp>
              <p:nvSpPr>
                <p:cNvPr id="367" name="Rectangle"/>
                <p:cNvSpPr/>
                <p:nvPr/>
              </p:nvSpPr>
              <p:spPr>
                <a:xfrm>
                  <a:off x="4682035" y="0"/>
                  <a:ext cx="5207142" cy="578160"/>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68" name="Rectangle"/>
                <p:cNvSpPr/>
                <p:nvPr/>
              </p:nvSpPr>
              <p:spPr>
                <a:xfrm>
                  <a:off x="0" y="2203628"/>
                  <a:ext cx="13073568" cy="2043755"/>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70" name="Piecewise handling: region based on subdomain"/>
              <p:cNvSpPr/>
              <p:nvPr/>
            </p:nvSpPr>
            <p:spPr>
              <a:xfrm>
                <a:off x="9948846" y="414832"/>
                <a:ext cx="38859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Piecewise handling: region based on subdomain</a:t>
                </a:r>
              </a:p>
            </p:txBody>
          </p:sp>
        </p:grpSp>
        <p:sp>
          <p:nvSpPr>
            <p:cNvPr id="372" name="Piecewise handling: line…"/>
            <p:cNvSpPr/>
            <p:nvPr/>
          </p:nvSpPr>
          <p:spPr>
            <a:xfrm>
              <a:off x="14855099" y="291179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Piecewise handling: line </a:t>
              </a:r>
            </a:p>
            <a:p>
              <a:r>
                <a:t>between active corners</a:t>
              </a:r>
            </a:p>
          </p:txBody>
        </p:sp>
      </p:grpSp>
      <p:grpSp>
        <p:nvGrpSpPr>
          <p:cNvPr id="376" name="Group"/>
          <p:cNvGrpSpPr/>
          <p:nvPr/>
        </p:nvGrpSpPr>
        <p:grpSpPr>
          <a:xfrm>
            <a:off x="6887410" y="6176758"/>
            <a:ext cx="15778618" cy="992908"/>
            <a:chOff x="0" y="0"/>
            <a:chExt cx="15778617" cy="992907"/>
          </a:xfrm>
        </p:grpSpPr>
        <p:sp>
          <p:nvSpPr>
            <p:cNvPr id="374" name="Rectangle"/>
            <p:cNvSpPr/>
            <p:nvPr/>
          </p:nvSpPr>
          <p:spPr>
            <a:xfrm>
              <a:off x="0" y="0"/>
              <a:ext cx="11396313" cy="992908"/>
            </a:xfrm>
            <a:prstGeom prst="rect">
              <a:avLst/>
            </a:prstGeom>
            <a:noFill/>
            <a:ln w="508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5" name="Check if obstacle lies between…"/>
            <p:cNvSpPr txBox="1"/>
            <p:nvPr/>
          </p:nvSpPr>
          <p:spPr>
            <a:xfrm>
              <a:off x="11509893" y="81620"/>
              <a:ext cx="4268725" cy="82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Check if obstacle lies between</a:t>
              </a:r>
            </a:p>
            <a:p>
              <a:r>
                <a:t> active corner trajectories</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t>Proof Structure</a:t>
            </a:r>
          </a:p>
        </p:txBody>
      </p:sp>
      <p:sp>
        <p:nvSpPr>
          <p:cNvPr id="379" name="Slide Subtitle"/>
          <p:cNvSpPr txBox="1">
            <a:spLocks noGrp="1"/>
          </p:cNvSpPr>
          <p:nvPr>
            <p:ph type="body" idx="21"/>
          </p:nvPr>
        </p:nvSpPr>
        <p:spPr>
          <a:prstGeom prst="rect">
            <a:avLst/>
          </a:prstGeom>
        </p:spPr>
        <p:txBody>
          <a:bodyPr/>
          <a:lstStyle/>
          <a:p>
            <a:endParaRPr/>
          </a:p>
        </p:txBody>
      </p:sp>
      <p:sp>
        <p:nvSpPr>
          <p:cNvPr id="380" name="Proved equivalence of our method’s output to the input implicit region…"/>
          <p:cNvSpPr txBox="1">
            <a:spLocks noGrp="1"/>
          </p:cNvSpPr>
          <p:nvPr>
            <p:ph type="body" idx="1"/>
          </p:nvPr>
        </p:nvSpPr>
        <p:spPr>
          <a:prstGeom prst="rect">
            <a:avLst/>
          </a:prstGeom>
        </p:spPr>
        <p:txBody>
          <a:bodyPr/>
          <a:lstStyle/>
          <a:p>
            <a:r>
              <a:t>Proved equivalence of our method’s output to the input </a:t>
            </a:r>
            <a:r>
              <a:rPr i="1"/>
              <a:t>implicit region</a:t>
            </a:r>
          </a:p>
          <a:p>
            <a:r>
              <a:t>Proof deals with (rotated) segments of trajectory over which there is no active corner change and includes start &amp; end </a:t>
            </a:r>
            <a:r>
              <a:rPr i="1"/>
              <a:t>transition points</a:t>
            </a:r>
          </a:p>
          <a:p>
            <a:pPr lvl="1"/>
            <a:r>
              <a:t>Accounts for notch handling this way</a:t>
            </a:r>
          </a:p>
        </p:txBody>
      </p:sp>
      <p:sp>
        <p:nvSpPr>
          <p:cNvPr id="3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55</a:t>
            </a:fld>
            <a:endParaRPr/>
          </a:p>
        </p:txBody>
      </p:sp>
      <p:pic>
        <p:nvPicPr>
          <p:cNvPr id="383" name="proof-segments-clean.pdf" descr="proof-segments-clean.pdf"/>
          <p:cNvPicPr>
            <a:picLocks noChangeAspect="1"/>
          </p:cNvPicPr>
          <p:nvPr/>
        </p:nvPicPr>
        <p:blipFill>
          <a:blip r:embed="rId3"/>
          <a:stretch>
            <a:fillRect/>
          </a:stretch>
        </p:blipFill>
        <p:spPr>
          <a:xfrm>
            <a:off x="5586449" y="8757250"/>
            <a:ext cx="13211102" cy="3694902"/>
          </a:xfrm>
          <a:prstGeom prst="rect">
            <a:avLst/>
          </a:prstGeom>
          <a:ln w="12700">
            <a:miter lim="400000"/>
          </a:ln>
        </p:spPr>
      </p:pic>
      <p:pic>
        <p:nvPicPr>
          <p:cNvPr id="384" name="0_saferegion-figure7.pdf" descr="0_saferegion-figure7.pdf"/>
          <p:cNvPicPr>
            <a:picLocks noChangeAspect="1"/>
          </p:cNvPicPr>
          <p:nvPr/>
        </p:nvPicPr>
        <p:blipFill>
          <a:blip r:embed="rId4"/>
          <a:stretch>
            <a:fillRect/>
          </a:stretch>
        </p:blipFill>
        <p:spPr>
          <a:xfrm>
            <a:off x="6197122" y="9120389"/>
            <a:ext cx="1930792" cy="2227065"/>
          </a:xfrm>
          <a:prstGeom prst="rect">
            <a:avLst/>
          </a:prstGeom>
          <a:ln w="12700">
            <a:miter lim="400000"/>
          </a:ln>
        </p:spPr>
      </p:pic>
      <p:sp>
        <p:nvSpPr>
          <p:cNvPr id="2" name="TextBox 1">
            <a:extLst>
              <a:ext uri="{FF2B5EF4-FFF2-40B4-BE49-F238E27FC236}">
                <a16:creationId xmlns:a16="http://schemas.microsoft.com/office/drawing/2014/main" id="{9E398309-0BAE-EF25-AAB4-DE19FBF6542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9910802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4"/>
                                        </p:tgtEl>
                                        <p:attrNameLst>
                                          <p:attrName>style.visibility</p:attrName>
                                        </p:attrNameLst>
                                      </p:cBhvr>
                                      <p:to>
                                        <p:strVal val="visible"/>
                                      </p:to>
                                    </p:set>
                                  </p:childTnLst>
                                </p:cTn>
                              </p:par>
                            </p:childTnLst>
                          </p:cTn>
                        </p:par>
                        <p:par>
                          <p:cTn id="7" fill="hold">
                            <p:stCondLst>
                              <p:cond delay="0"/>
                            </p:stCondLst>
                            <p:childTnLst>
                              <p:par>
                                <p:cTn id="8" presetID="-1" presetClass="path" presetSubtype="0" repeatCount="indefinite" accel="50000" decel="50000" fill="hold" nodeType="afterEffect">
                                  <p:stCondLst>
                                    <p:cond delay="0"/>
                                  </p:stCondLst>
                                  <p:childTnLst>
                                    <p:animMotion origin="layout" path="M 0.000000 0.000000 C 0.013747 -0.004534 0.027528 -0.008739 0.041340 -0.012612 C 0.065271 -0.019324 0.089235 -0.025015 0.113389 -0.023545 C 0.128214 -0.022643 0.142900 -0.019042 0.157547 -0.014908 C 0.172362 -0.010727 0.187150 -0.005998 0.201875 -0.001127 C 0.220185 0.004929 0.238484 0.011221 0.257014 0.014213 C 0.272356 0.016691 0.287740 0.016900 0.303115 0.015930 C 0.314772 0.015194 0.326418 0.013780 0.338040 0.012172 C 0.361545 0.008919 0.385062 0.004857 0.408579 -0.000020" pathEditMode="relative">
                                      <p:cBhvr>
                                        <p:cTn id="9" dur="5000" fill="hold"/>
                                        <p:tgtEl>
                                          <p:spTgt spid="384"/>
                                        </p:tgtEl>
                                        <p:attrNameLst>
                                          <p:attrName>ppt_x</p:attrName>
                                          <p:attrName>ppt_y</p:attrName>
                                        </p:attrNameLst>
                                      </p:cBhvr>
                                    </p:animMotion>
                                  </p:childTnLst>
                                </p:cTn>
                              </p:par>
                            </p:childTnLst>
                          </p:cTn>
                        </p:par>
                        <p:par>
                          <p:cTn id="10" fill="hold">
                            <p:stCondLst>
                              <p:cond delay="5000"/>
                            </p:stCondLst>
                            <p:childTnLst>
                              <p:par>
                                <p:cTn id="11" presetID="1" presetClass="exit" presetSubtype="0" fill="hold" grpId="1" nodeType="afterEffect">
                                  <p:stCondLst>
                                    <p:cond delay="0"/>
                                  </p:stCondLst>
                                  <p:iterate>
                                    <p:tmAbs val="0"/>
                                  </p:iterate>
                                  <p:childTnLst>
                                    <p:set>
                                      <p:cBhvr>
                                        <p:cTn id="12" fill="hold">
                                          <p:stCondLst>
                                            <p:cond delay="0"/>
                                          </p:stCondLst>
                                        </p:cTn>
                                        <p:tgtEl>
                                          <p:spTgt spid="3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advAuto="0"/>
      <p:bldP spid="384" grpId="1"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2" name="Applications"/>
          <p:cNvSpPr txBox="1">
            <a:spLocks noGrp="1"/>
          </p:cNvSpPr>
          <p:nvPr>
            <p:ph type="title"/>
          </p:nvPr>
        </p:nvSpPr>
        <p:spPr>
          <a:prstGeom prst="rect">
            <a:avLst/>
          </a:prstGeom>
        </p:spPr>
        <p:txBody>
          <a:bodyPr/>
          <a:lstStyle/>
          <a:p>
            <a:r>
              <a:t>Applications</a:t>
            </a:r>
          </a:p>
        </p:txBody>
      </p:sp>
      <p:sp>
        <p:nvSpPr>
          <p:cNvPr id="403" name="Slide Subtitle"/>
          <p:cNvSpPr txBox="1">
            <a:spLocks noGrp="1"/>
          </p:cNvSpPr>
          <p:nvPr>
            <p:ph type="body" idx="21"/>
          </p:nvPr>
        </p:nvSpPr>
        <p:spPr>
          <a:prstGeom prst="rect">
            <a:avLst/>
          </a:prstGeom>
        </p:spPr>
        <p:txBody>
          <a:bodyPr/>
          <a:lstStyle/>
          <a:p>
            <a:r>
              <a:rPr lang="en-US" dirty="0"/>
              <a:t>Case Study 1</a:t>
            </a:r>
            <a:endParaRPr dirty="0"/>
          </a:p>
        </p:txBody>
      </p:sp>
      <p:sp>
        <p:nvSpPr>
          <p:cNvPr id="404" name="Applied to two past papers from our group performing collision avoidance verification…"/>
          <p:cNvSpPr txBox="1">
            <a:spLocks noGrp="1"/>
          </p:cNvSpPr>
          <p:nvPr>
            <p:ph type="body" sz="half" idx="1"/>
          </p:nvPr>
        </p:nvSpPr>
        <p:spPr>
          <a:xfrm>
            <a:off x="1206500" y="4248504"/>
            <a:ext cx="11873901" cy="8256012"/>
          </a:xfrm>
          <a:prstGeom prst="rect">
            <a:avLst/>
          </a:prstGeom>
        </p:spPr>
        <p:txBody>
          <a:bodyPr/>
          <a:lstStyle/>
          <a:p>
            <a:r>
              <a:rPr dirty="0"/>
              <a:t>Applied to two past papers from our group performing collision avoidance verification</a:t>
            </a:r>
          </a:p>
          <a:p>
            <a:r>
              <a:rPr dirty="0"/>
              <a:t>TACAS ’15 ACAS X verification paper with side-view of aircraft collision avoidance advisories</a:t>
            </a:r>
          </a:p>
          <a:p>
            <a:pPr lvl="1"/>
            <a:r>
              <a:rPr dirty="0"/>
              <a:t>Rectangular object</a:t>
            </a:r>
          </a:p>
          <a:p>
            <a:pPr lvl="1"/>
            <a:r>
              <a:rPr dirty="0"/>
              <a:t>Parabolic-then-linear path</a:t>
            </a:r>
          </a:p>
        </p:txBody>
      </p:sp>
      <p:sp>
        <p:nvSpPr>
          <p:cNvPr id="405" name="Jeannin et al., TACAS ‘15"/>
          <p:cNvSpPr txBox="1"/>
          <p:nvPr/>
        </p:nvSpPr>
        <p:spPr>
          <a:xfrm>
            <a:off x="20769876" y="13091218"/>
            <a:ext cx="355854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Jeannin et al., TACAS ‘15</a:t>
            </a:r>
          </a:p>
        </p:txBody>
      </p:sp>
      <p:pic>
        <p:nvPicPr>
          <p:cNvPr id="406" name="acas-tacas-safe-region.pdf" descr="acas-tacas-safe-region.pdf"/>
          <p:cNvPicPr>
            <a:picLocks noChangeAspect="1"/>
          </p:cNvPicPr>
          <p:nvPr/>
        </p:nvPicPr>
        <p:blipFill>
          <a:blip r:embed="rId2"/>
          <a:stretch>
            <a:fillRect/>
          </a:stretch>
        </p:blipFill>
        <p:spPr>
          <a:xfrm>
            <a:off x="13281586" y="5601261"/>
            <a:ext cx="10777265" cy="4401360"/>
          </a:xfrm>
          <a:prstGeom prst="rect">
            <a:avLst/>
          </a:prstGeom>
          <a:ln w="12700">
            <a:miter lim="400000"/>
          </a:ln>
        </p:spPr>
      </p:pic>
      <p:sp>
        <p:nvSpPr>
          <p:cNvPr id="4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56</a:t>
            </a:fld>
            <a:endParaRPr/>
          </a:p>
        </p:txBody>
      </p:sp>
      <p:pic>
        <p:nvPicPr>
          <p:cNvPr id="409" name="Screen Shot 2021-12-06 at 2.41.48 PM.png" descr="Screen Shot 2021-12-06 at 2.41.48 PM.png"/>
          <p:cNvPicPr>
            <a:picLocks noChangeAspect="1"/>
          </p:cNvPicPr>
          <p:nvPr/>
        </p:nvPicPr>
        <p:blipFill>
          <a:blip r:embed="rId3"/>
          <a:stretch>
            <a:fillRect/>
          </a:stretch>
        </p:blipFill>
        <p:spPr>
          <a:xfrm>
            <a:off x="12290676" y="4127925"/>
            <a:ext cx="11779662" cy="7348033"/>
          </a:xfrm>
          <a:prstGeom prst="rect">
            <a:avLst/>
          </a:prstGeom>
          <a:ln w="12700">
            <a:miter lim="400000"/>
          </a:ln>
        </p:spPr>
      </p:pic>
      <p:pic>
        <p:nvPicPr>
          <p:cNvPr id="410" name="Screen Shot 2021-12-06 at 2.41.53 PM.png" descr="Screen Shot 2021-12-06 at 2.41.53 PM.png"/>
          <p:cNvPicPr>
            <a:picLocks noChangeAspect="1"/>
          </p:cNvPicPr>
          <p:nvPr/>
        </p:nvPicPr>
        <p:blipFill>
          <a:blip r:embed="rId4"/>
          <a:stretch>
            <a:fillRect/>
          </a:stretch>
        </p:blipFill>
        <p:spPr>
          <a:xfrm>
            <a:off x="12794322" y="3673935"/>
            <a:ext cx="10772370" cy="8256012"/>
          </a:xfrm>
          <a:prstGeom prst="rect">
            <a:avLst/>
          </a:prstGeom>
          <a:ln w="12700">
            <a:miter lim="400000"/>
          </a:ln>
        </p:spPr>
      </p:pic>
      <p:pic>
        <p:nvPicPr>
          <p:cNvPr id="411" name="Screen Shot 2021-12-06 at 2.42.04 PM.png" descr="Screen Shot 2021-12-06 at 2.42.04 PM.png"/>
          <p:cNvPicPr>
            <a:picLocks noChangeAspect="1"/>
          </p:cNvPicPr>
          <p:nvPr/>
        </p:nvPicPr>
        <p:blipFill>
          <a:blip r:embed="rId5"/>
          <a:stretch>
            <a:fillRect/>
          </a:stretch>
        </p:blipFill>
        <p:spPr>
          <a:xfrm>
            <a:off x="12158012" y="3827297"/>
            <a:ext cx="12298553" cy="7949287"/>
          </a:xfrm>
          <a:prstGeom prst="rect">
            <a:avLst/>
          </a:prstGeom>
          <a:ln w="12700">
            <a:miter lim="400000"/>
          </a:ln>
        </p:spPr>
      </p:pic>
      <p:pic>
        <p:nvPicPr>
          <p:cNvPr id="412" name="Screen Shot 2021-12-06 at 2.42.13 PM.png" descr="Screen Shot 2021-12-06 at 2.42.13 PM.png"/>
          <p:cNvPicPr>
            <a:picLocks noChangeAspect="1"/>
          </p:cNvPicPr>
          <p:nvPr/>
        </p:nvPicPr>
        <p:blipFill>
          <a:blip r:embed="rId6"/>
          <a:stretch>
            <a:fillRect/>
          </a:stretch>
        </p:blipFill>
        <p:spPr>
          <a:xfrm>
            <a:off x="12608439" y="4001462"/>
            <a:ext cx="11144136" cy="7600959"/>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0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iterate>
                                    <p:tmAbs val="0"/>
                                  </p:iterate>
                                  <p:childTnLst>
                                    <p:set>
                                      <p:cBhvr>
                                        <p:cTn id="17" fill="hold">
                                          <p:stCondLst>
                                            <p:cond delay="0"/>
                                          </p:stCondLst>
                                        </p:cTn>
                                        <p:tgtEl>
                                          <p:spTgt spid="410"/>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411"/>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41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animBg="1" advAuto="0"/>
      <p:bldP spid="409" grpId="0" animBg="1" advAuto="0"/>
      <p:bldP spid="409" grpId="1" animBg="1" advAuto="0"/>
      <p:bldP spid="410" grpId="0" animBg="1" advAuto="0"/>
      <p:bldP spid="410" grpId="1" animBg="1" advAuto="0"/>
      <p:bldP spid="411" grpId="0" animBg="1" advAuto="0"/>
      <p:bldP spid="411" grpId="1" animBg="1" advAuto="0"/>
      <p:bldP spid="412" grpId="0" animBg="1" advAuto="0"/>
      <p:bldP spid="412"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a:p>
            <a:endParaRPr lang="en-US" dirty="0"/>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For this polynomial example, CAD performs </a:t>
            </a:r>
            <a:r>
              <a:rPr lang="en-US" b="1" dirty="0"/>
              <a:t>comparably</a:t>
            </a:r>
            <a:r>
              <a:rPr lang="en-US" dirty="0"/>
              <a:t> to our implementation for numeric cases</a:t>
            </a:r>
          </a:p>
          <a:p>
            <a:r>
              <a:rPr lang="en-US" dirty="0"/>
              <a:t>Our implementation begins to beat CAD as the problem becomes </a:t>
            </a:r>
            <a:r>
              <a:rPr lang="en-US" b="1" dirty="0"/>
              <a:t>increasingly symbolic</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a:extLst>
              <a:ext uri="{FF2B5EF4-FFF2-40B4-BE49-F238E27FC236}">
                <a16:creationId xmlns:a16="http://schemas.microsoft.com/office/drawing/2014/main" id="{7C06DF9F-B434-E5CE-18C0-FD59276D8362}"/>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57</a:t>
            </a:fld>
            <a:endParaRPr dirty="0"/>
          </a:p>
        </p:txBody>
      </p:sp>
      <p:sp>
        <p:nvSpPr>
          <p:cNvPr id="7" name="TextBox 6">
            <a:extLst>
              <a:ext uri="{FF2B5EF4-FFF2-40B4-BE49-F238E27FC236}">
                <a16:creationId xmlns:a16="http://schemas.microsoft.com/office/drawing/2014/main" id="{2D08493E-9DA1-C682-9A7D-1DC4CBA25F79}"/>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9347881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As for memory usage, CAD uses </a:t>
            </a:r>
            <a:r>
              <a:rPr lang="en-US" b="1" dirty="0"/>
              <a:t>less memory </a:t>
            </a:r>
            <a:r>
              <a:rPr lang="en-US" dirty="0"/>
              <a:t>than our implementation</a:t>
            </a:r>
          </a:p>
          <a:p>
            <a:r>
              <a:rPr lang="en-US" dirty="0"/>
              <a:t>Note that Mathematica is </a:t>
            </a:r>
            <a:r>
              <a:rPr lang="en-US" b="1" dirty="0"/>
              <a:t>purpose-built </a:t>
            </a:r>
            <a:r>
              <a:rPr lang="en-US" dirty="0"/>
              <a:t>for efficient mathematical computation</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a:extLst>
              <a:ext uri="{FF2B5EF4-FFF2-40B4-BE49-F238E27FC236}">
                <a16:creationId xmlns:a16="http://schemas.microsoft.com/office/drawing/2014/main" id="{08D4668E-BA47-F509-4BE6-F1E8139913BB}"/>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58</a:t>
            </a:fld>
            <a:endParaRPr dirty="0"/>
          </a:p>
        </p:txBody>
      </p:sp>
      <p:sp>
        <p:nvSpPr>
          <p:cNvPr id="7" name="TextBox 6">
            <a:extLst>
              <a:ext uri="{FF2B5EF4-FFF2-40B4-BE49-F238E27FC236}">
                <a16:creationId xmlns:a16="http://schemas.microsoft.com/office/drawing/2014/main" id="{36FFDF41-610D-3C1D-8656-8753C805CEA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3897628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4" name="Applications"/>
          <p:cNvSpPr txBox="1">
            <a:spLocks noGrp="1"/>
          </p:cNvSpPr>
          <p:nvPr>
            <p:ph type="title"/>
          </p:nvPr>
        </p:nvSpPr>
        <p:spPr>
          <a:prstGeom prst="rect">
            <a:avLst/>
          </a:prstGeom>
        </p:spPr>
        <p:txBody>
          <a:bodyPr/>
          <a:lstStyle/>
          <a:p>
            <a:r>
              <a:t>Applications</a:t>
            </a:r>
          </a:p>
        </p:txBody>
      </p:sp>
      <p:sp>
        <p:nvSpPr>
          <p:cNvPr id="415" name="Slide Subtitle"/>
          <p:cNvSpPr txBox="1">
            <a:spLocks noGrp="1"/>
          </p:cNvSpPr>
          <p:nvPr>
            <p:ph type="body" idx="21"/>
          </p:nvPr>
        </p:nvSpPr>
        <p:spPr>
          <a:prstGeom prst="rect">
            <a:avLst/>
          </a:prstGeom>
        </p:spPr>
        <p:txBody>
          <a:bodyPr/>
          <a:lstStyle/>
          <a:p>
            <a:r>
              <a:rPr lang="en-US" dirty="0"/>
              <a:t>Case Study 2</a:t>
            </a:r>
            <a:endParaRPr dirty="0"/>
          </a:p>
        </p:txBody>
      </p:sp>
      <p:sp>
        <p:nvSpPr>
          <p:cNvPr id="416" name="Applied to two past papers from our group performing collision avoidance verification…"/>
          <p:cNvSpPr txBox="1">
            <a:spLocks noGrp="1"/>
          </p:cNvSpPr>
          <p:nvPr>
            <p:ph type="body" sz="half" idx="1"/>
          </p:nvPr>
        </p:nvSpPr>
        <p:spPr>
          <a:xfrm>
            <a:off x="1206500" y="4248504"/>
            <a:ext cx="11466733" cy="8256012"/>
          </a:xfrm>
          <a:prstGeom prst="rect">
            <a:avLst/>
          </a:prstGeom>
        </p:spPr>
        <p:txBody>
          <a:bodyPr/>
          <a:lstStyle/>
          <a:p>
            <a:r>
              <a:rPr dirty="0"/>
              <a:t>Applied to two past papers from our group performing collision avoidance verification</a:t>
            </a:r>
          </a:p>
          <a:p>
            <a:r>
              <a:rPr dirty="0"/>
              <a:t>UAV top-down collision avoidance</a:t>
            </a:r>
          </a:p>
          <a:p>
            <a:pPr lvl="1"/>
            <a:r>
              <a:rPr dirty="0"/>
              <a:t>Overapproximate circular object in a hexagon</a:t>
            </a:r>
          </a:p>
          <a:p>
            <a:pPr lvl="1"/>
            <a:r>
              <a:rPr dirty="0"/>
              <a:t>Circular-then-linear path</a:t>
            </a:r>
          </a:p>
        </p:txBody>
      </p:sp>
      <p:sp>
        <p:nvSpPr>
          <p:cNvPr id="417" name="Adler et al., AIAA ‘19"/>
          <p:cNvSpPr txBox="1"/>
          <p:nvPr/>
        </p:nvSpPr>
        <p:spPr>
          <a:xfrm>
            <a:off x="21368572" y="13091218"/>
            <a:ext cx="291998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Adler et al., AIAA ‘19</a:t>
            </a:r>
          </a:p>
        </p:txBody>
      </p:sp>
      <p:pic>
        <p:nvPicPr>
          <p:cNvPr id="418" name="eytan-paper-safe-region.pdf" descr="eytan-paper-safe-region.pdf"/>
          <p:cNvPicPr>
            <a:picLocks noChangeAspect="1"/>
          </p:cNvPicPr>
          <p:nvPr/>
        </p:nvPicPr>
        <p:blipFill>
          <a:blip r:embed="rId2"/>
          <a:stretch>
            <a:fillRect/>
          </a:stretch>
        </p:blipFill>
        <p:spPr>
          <a:xfrm>
            <a:off x="13583919" y="4087238"/>
            <a:ext cx="9130225" cy="7429406"/>
          </a:xfrm>
          <a:prstGeom prst="rect">
            <a:avLst/>
          </a:prstGeom>
          <a:ln w="12700">
            <a:miter lim="400000"/>
          </a:ln>
        </p:spPr>
      </p:pic>
      <p:sp>
        <p:nvSpPr>
          <p:cNvPr id="41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59</a:t>
            </a:fld>
            <a:endParaRPr dirty="0"/>
          </a:p>
        </p:txBody>
      </p:sp>
      <p:pic>
        <p:nvPicPr>
          <p:cNvPr id="421" name="Screen Shot 2021-12-06 at 2.42.26 PM.png" descr="Screen Shot 2021-12-06 at 2.42.26 PM.png"/>
          <p:cNvPicPr>
            <a:picLocks noChangeAspect="1"/>
          </p:cNvPicPr>
          <p:nvPr/>
        </p:nvPicPr>
        <p:blipFill>
          <a:blip r:embed="rId3"/>
          <a:stretch>
            <a:fillRect/>
          </a:stretch>
        </p:blipFill>
        <p:spPr>
          <a:xfrm>
            <a:off x="13540196" y="4098204"/>
            <a:ext cx="9720831" cy="8206711"/>
          </a:xfrm>
          <a:prstGeom prst="rect">
            <a:avLst/>
          </a:prstGeom>
          <a:ln w="12700">
            <a:miter lim="400000"/>
          </a:ln>
        </p:spPr>
      </p:pic>
      <p:pic>
        <p:nvPicPr>
          <p:cNvPr id="422" name="Screen Shot 2021-12-06 at 2.42.34 PM.png" descr="Screen Shot 2021-12-06 at 2.42.34 PM.png"/>
          <p:cNvPicPr>
            <a:picLocks noChangeAspect="1"/>
          </p:cNvPicPr>
          <p:nvPr/>
        </p:nvPicPr>
        <p:blipFill>
          <a:blip r:embed="rId4"/>
          <a:stretch>
            <a:fillRect/>
          </a:stretch>
        </p:blipFill>
        <p:spPr>
          <a:xfrm>
            <a:off x="13148262" y="4551042"/>
            <a:ext cx="10504700" cy="7169876"/>
          </a:xfrm>
          <a:prstGeom prst="rect">
            <a:avLst/>
          </a:prstGeom>
          <a:ln w="12700">
            <a:miter lim="400000"/>
          </a:ln>
        </p:spPr>
      </p:pic>
      <p:pic>
        <p:nvPicPr>
          <p:cNvPr id="423" name="Screen Shot 2021-12-06 at 2.42.44 PM.png" descr="Screen Shot 2021-12-06 at 2.42.44 PM.png"/>
          <p:cNvPicPr>
            <a:picLocks noChangeAspect="1"/>
          </p:cNvPicPr>
          <p:nvPr/>
        </p:nvPicPr>
        <p:blipFill>
          <a:blip r:embed="rId5"/>
          <a:stretch>
            <a:fillRect/>
          </a:stretch>
        </p:blipFill>
        <p:spPr>
          <a:xfrm>
            <a:off x="13148262" y="3001018"/>
            <a:ext cx="10504700" cy="9849886"/>
          </a:xfrm>
          <a:prstGeom prst="rect">
            <a:avLst/>
          </a:prstGeom>
          <a:ln w="12700">
            <a:miter lim="400000"/>
          </a:ln>
        </p:spPr>
      </p:pic>
      <p:pic>
        <p:nvPicPr>
          <p:cNvPr id="424" name="Screen Shot 2021-12-06 at 2.42.52 PM.png" descr="Screen Shot 2021-12-06 at 2.42.52 PM.png"/>
          <p:cNvPicPr>
            <a:picLocks noChangeAspect="1"/>
          </p:cNvPicPr>
          <p:nvPr/>
        </p:nvPicPr>
        <p:blipFill>
          <a:blip r:embed="rId6"/>
          <a:stretch>
            <a:fillRect/>
          </a:stretch>
        </p:blipFill>
        <p:spPr>
          <a:xfrm>
            <a:off x="12574371" y="3758010"/>
            <a:ext cx="11923288" cy="8335903"/>
          </a:xfrm>
          <a:prstGeom prst="rect">
            <a:avLst/>
          </a:prstGeom>
          <a:ln w="12700">
            <a:miter lim="400000"/>
          </a:ln>
        </p:spPr>
      </p:pic>
    </p:spTree>
    <p:extLst>
      <p:ext uri="{BB962C8B-B14F-4D97-AF65-F5344CB8AC3E}">
        <p14:creationId xmlns:p14="http://schemas.microsoft.com/office/powerpoint/2010/main" val="332041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2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iterate>
                                    <p:tmAbs val="0"/>
                                  </p:iterate>
                                  <p:childTnLst>
                                    <p:set>
                                      <p:cBhvr>
                                        <p:cTn id="17" fill="hold">
                                          <p:stCondLst>
                                            <p:cond delay="0"/>
                                          </p:stCondLst>
                                        </p:cTn>
                                        <p:tgtEl>
                                          <p:spTgt spid="422"/>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423"/>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424"/>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0" animBg="1" advAuto="0"/>
      <p:bldP spid="421" grpId="0" animBg="1" advAuto="0"/>
      <p:bldP spid="421" grpId="1" animBg="1" advAuto="0"/>
      <p:bldP spid="422" grpId="0" animBg="1" advAuto="0"/>
      <p:bldP spid="422" grpId="1" animBg="1" advAuto="0"/>
      <p:bldP spid="423" grpId="0" animBg="1" advAuto="0"/>
      <p:bldP spid="423" grpId="1" animBg="1" advAuto="0"/>
      <p:bldP spid="424" grpId="0" animBg="1" advAuto="0"/>
      <p:bldP spid="4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spiration"/>
          <p:cNvSpPr txBox="1">
            <a:spLocks noGrp="1"/>
          </p:cNvSpPr>
          <p:nvPr>
            <p:ph type="title"/>
          </p:nvPr>
        </p:nvSpPr>
        <p:spPr>
          <a:prstGeom prst="rect">
            <a:avLst/>
          </a:prstGeom>
        </p:spPr>
        <p:txBody>
          <a:bodyPr/>
          <a:lstStyle/>
          <a:p>
            <a:r>
              <a:t>Inspiration</a:t>
            </a:r>
          </a:p>
        </p:txBody>
      </p:sp>
      <p:sp>
        <p:nvSpPr>
          <p:cNvPr id="192" name="Problem State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Problem Statement</a:t>
            </a:r>
          </a:p>
        </p:txBody>
      </p:sp>
      <p:sp>
        <p:nvSpPr>
          <p:cNvPr id="193" name="Inputs…"/>
          <p:cNvSpPr txBox="1">
            <a:spLocks noGrp="1"/>
          </p:cNvSpPr>
          <p:nvPr>
            <p:ph type="body" sz="half" idx="1"/>
          </p:nvPr>
        </p:nvSpPr>
        <p:spPr>
          <a:xfrm>
            <a:off x="1206500" y="4248504"/>
            <a:ext cx="12157541" cy="8256012"/>
          </a:xfrm>
          <a:prstGeom prst="rect">
            <a:avLst/>
          </a:prstGeom>
        </p:spPr>
        <p:txBody>
          <a:bodyPr>
            <a:normAutofit/>
          </a:bodyPr>
          <a:lstStyle/>
          <a:p>
            <a:pPr marL="524255" indent="-524255" defTabSz="2096971">
              <a:spcBef>
                <a:spcPts val="3800"/>
              </a:spcBef>
              <a:defRPr sz="4128"/>
            </a:pPr>
            <a:r>
              <a:rPr lang="en-US" sz="4100" dirty="0"/>
              <a:t>Inputs</a:t>
            </a:r>
          </a:p>
          <a:p>
            <a:pPr marL="1048511" lvl="1" indent="-524255" defTabSz="2096971">
              <a:spcBef>
                <a:spcPts val="3800"/>
              </a:spcBef>
              <a:defRPr sz="4128"/>
            </a:pPr>
            <a:r>
              <a:rPr lang="en-US" sz="4100" dirty="0"/>
              <a:t>A convex polygon </a:t>
            </a:r>
          </a:p>
          <a:p>
            <a:pPr marL="1048511" lvl="1" indent="-524255" defTabSz="2096971">
              <a:spcBef>
                <a:spcPts val="3800"/>
              </a:spcBef>
              <a:defRPr sz="4128"/>
            </a:pPr>
            <a:r>
              <a:rPr lang="en-US" sz="4100" dirty="0"/>
              <a:t>A known piecewise, planar trajectory</a:t>
            </a:r>
          </a:p>
          <a:p>
            <a:pPr marL="524255" indent="-524255" defTabSz="2096971">
              <a:spcBef>
                <a:spcPts val="3800"/>
              </a:spcBef>
              <a:defRPr sz="4128"/>
            </a:pPr>
            <a:r>
              <a:rPr lang="en-US" sz="4100" dirty="0"/>
              <a:t>Goal</a:t>
            </a:r>
          </a:p>
          <a:p>
            <a:pPr marL="1048511" lvl="1" indent="-524255" defTabSz="2096971">
              <a:spcBef>
                <a:spcPts val="3800"/>
              </a:spcBef>
              <a:defRPr sz="4128"/>
            </a:pPr>
            <a:r>
              <a:rPr lang="en-US" sz="4100" dirty="0"/>
              <a:t>Automatically generate a symbolic, provably correct, quantifier-free safe region</a:t>
            </a:r>
          </a:p>
        </p:txBody>
      </p:sp>
      <p:sp>
        <p:nvSpPr>
          <p:cNvPr id="194" name="Jeannin et al., TACAS ’15; Jeannin et al., STTT ‘17"/>
          <p:cNvSpPr txBox="1"/>
          <p:nvPr/>
        </p:nvSpPr>
        <p:spPr>
          <a:xfrm>
            <a:off x="13265876" y="13032337"/>
            <a:ext cx="1101744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err="1">
                <a:solidFill>
                  <a:srgbClr val="FFFFFF"/>
                </a:solidFill>
              </a:rPr>
              <a:t>Kheterpal</a:t>
            </a:r>
            <a:r>
              <a:rPr lang="en-US" dirty="0">
                <a:solidFill>
                  <a:srgbClr val="FFFFFF"/>
                </a:solidFill>
              </a:rPr>
              <a:t> et al., FMCAD ‘22; </a:t>
            </a:r>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195"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197" name="0_saferegion-figure1.pdf"/>
          <p:cNvPicPr>
            <a:picLocks noChangeAspect="1"/>
          </p:cNvPicPr>
          <p:nvPr/>
        </p:nvPicPr>
        <p:blipFill>
          <a:blip r:embed="rId5">
            <a:extLst>
              <a:ext uri="{28A0092B-C50C-407E-A947-70E740481C1C}">
                <a14:useLocalDpi xmlns:a14="http://schemas.microsoft.com/office/drawing/2010/main" val="0"/>
              </a:ext>
            </a:extLst>
          </a:blip>
          <a:srcRect/>
          <a:stretch/>
        </p:blipFill>
        <p:spPr>
          <a:xfrm>
            <a:off x="13953917" y="3887174"/>
            <a:ext cx="9939527" cy="6948873"/>
          </a:xfrm>
          <a:prstGeom prst="rect">
            <a:avLst/>
          </a:prstGeom>
          <a:ln w="12700">
            <a:miter lim="400000"/>
          </a:ln>
        </p:spPr>
      </p:pic>
      <p:pic>
        <p:nvPicPr>
          <p:cNvPr id="198" name="0_saferegion-figure1.pdf" descr="0_saferegion-figure1.pdf"/>
          <p:cNvPicPr>
            <a:picLocks noChangeAspect="1"/>
          </p:cNvPicPr>
          <p:nvPr/>
        </p:nvPicPr>
        <p:blipFill>
          <a:blip r:embed="rId6"/>
          <a:stretch>
            <a:fillRect/>
          </a:stretch>
        </p:blipFill>
        <p:spPr>
          <a:xfrm>
            <a:off x="15101159" y="5964155"/>
            <a:ext cx="1496924" cy="757557"/>
          </a:xfrm>
          <a:prstGeom prst="rect">
            <a:avLst/>
          </a:prstGeom>
          <a:ln w="12700">
            <a:miter lim="400000"/>
          </a:ln>
        </p:spPr>
      </p:pic>
      <p:sp>
        <p:nvSpPr>
          <p:cNvPr id="4" name="TextBox 3">
            <a:extLst>
              <a:ext uri="{FF2B5EF4-FFF2-40B4-BE49-F238E27FC236}">
                <a16:creationId xmlns:a16="http://schemas.microsoft.com/office/drawing/2014/main" id="{27019F0D-439A-B7E5-0E59-64C8F1808CE1}"/>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4227059034"/>
      </p:ext>
    </p:extLst>
  </p:cSld>
  <p:clrMapOvr>
    <a:masterClrMapping/>
  </p:clrMapOvr>
  <mc:AlternateContent xmlns:mc="http://schemas.openxmlformats.org/markup-compatibility/2006" xmlns:p14="http://schemas.microsoft.com/office/powerpoint/2010/main">
    <mc:Choice Requires="p14">
      <p:transition p14:dur="0" advTm="28437"/>
    </mc:Choice>
    <mc:Fallback xmlns="">
      <p:transition advTm="28437"/>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0.00059 -0.00231 L 0.07689 0.27338 L 0.27962 -0.08969 " pathEditMode="relative" rAng="0" ptsTypes="AAA">
                                      <p:cBhvr>
                                        <p:cTn id="6" dur="5000" fill="hold"/>
                                        <p:tgtEl>
                                          <p:spTgt spid="198"/>
                                        </p:tgtEl>
                                        <p:attrNameLst>
                                          <p:attrName>ppt_x</p:attrName>
                                          <p:attrName>ppt_y</p:attrName>
                                        </p:attrNameLst>
                                      </p:cBhvr>
                                      <p:rCtr x="14010" y="94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CAD </a:t>
            </a:r>
            <a:r>
              <a:rPr lang="en-US" b="1" dirty="0"/>
              <a:t>does not terminate </a:t>
            </a:r>
            <a:r>
              <a:rPr lang="en-US" dirty="0"/>
              <a:t>for all but the fully numeric example</a:t>
            </a:r>
          </a:p>
          <a:p>
            <a:r>
              <a:rPr lang="en-US" dirty="0"/>
              <a:t>Our implementation runs in </a:t>
            </a:r>
            <a:r>
              <a:rPr lang="en-US" b="1" dirty="0"/>
              <a:t>under a minute </a:t>
            </a:r>
            <a:r>
              <a:rPr lang="en-US" dirty="0"/>
              <a:t>at worst</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60</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228621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For all but the fully numeric case, CAD memory usage </a:t>
            </a:r>
            <a:r>
              <a:rPr lang="en-US" b="1" dirty="0"/>
              <a:t>explodes</a:t>
            </a:r>
            <a:r>
              <a:rPr lang="en-US" dirty="0"/>
              <a:t> to over 50 GB</a:t>
            </a:r>
          </a:p>
          <a:p>
            <a:r>
              <a:rPr lang="en-US" dirty="0"/>
              <a:t>Our implementation keeps memory usage </a:t>
            </a:r>
            <a:r>
              <a:rPr lang="en-US" b="1" dirty="0"/>
              <a:t>under 25 MB</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a:extLst>
              <a:ext uri="{FF2B5EF4-FFF2-40B4-BE49-F238E27FC236}">
                <a16:creationId xmlns:a16="http://schemas.microsoft.com/office/drawing/2014/main" id="{7EBB73B8-B2FC-7EE8-BEE3-75BF12451206}"/>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61</a:t>
            </a:fld>
            <a:endParaRPr dirty="0"/>
          </a:p>
        </p:txBody>
      </p:sp>
      <p:sp>
        <p:nvSpPr>
          <p:cNvPr id="7" name="TextBox 6">
            <a:extLst>
              <a:ext uri="{FF2B5EF4-FFF2-40B4-BE49-F238E27FC236}">
                <a16:creationId xmlns:a16="http://schemas.microsoft.com/office/drawing/2014/main" id="{EAB5A861-CC6D-426A-038F-F3FC483D3B8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3081409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nspiration"/>
          <p:cNvSpPr txBox="1">
            <a:spLocks noGrp="1"/>
          </p:cNvSpPr>
          <p:nvPr>
            <p:ph type="title"/>
          </p:nvPr>
        </p:nvSpPr>
        <p:spPr>
          <a:prstGeom prst="rect">
            <a:avLst/>
          </a:prstGeom>
        </p:spPr>
        <p:txBody>
          <a:bodyPr/>
          <a:lstStyle/>
          <a:p>
            <a:r>
              <a:t>Inspiration</a:t>
            </a:r>
          </a:p>
        </p:txBody>
      </p:sp>
      <p:sp>
        <p:nvSpPr>
          <p:cNvPr id="203" name="Problem State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Problem Statement</a:t>
            </a:r>
          </a:p>
        </p:txBody>
      </p:sp>
      <p:sp>
        <p:nvSpPr>
          <p:cNvPr id="204" name="Inputs…"/>
          <p:cNvSpPr txBox="1">
            <a:spLocks noGrp="1"/>
          </p:cNvSpPr>
          <p:nvPr>
            <p:ph type="body" sz="half" idx="1"/>
          </p:nvPr>
        </p:nvSpPr>
        <p:spPr>
          <a:xfrm>
            <a:off x="1206500" y="4248504"/>
            <a:ext cx="12157541" cy="8256012"/>
          </a:xfrm>
          <a:prstGeom prst="rect">
            <a:avLst/>
          </a:prstGeom>
        </p:spPr>
        <p:txBody>
          <a:bodyPr>
            <a:normAutofit/>
          </a:bodyPr>
          <a:lstStyle/>
          <a:p>
            <a:pPr marL="524255" indent="-524255" defTabSz="2096971">
              <a:spcBef>
                <a:spcPts val="3800"/>
              </a:spcBef>
              <a:defRPr sz="4128"/>
            </a:pPr>
            <a:r>
              <a:rPr sz="4100" dirty="0"/>
              <a:t>Inputs</a:t>
            </a:r>
          </a:p>
          <a:p>
            <a:pPr marL="1048511" lvl="1" indent="-524255" defTabSz="2096971">
              <a:spcBef>
                <a:spcPts val="3800"/>
              </a:spcBef>
              <a:defRPr sz="4128"/>
            </a:pPr>
            <a:r>
              <a:rPr sz="4100" dirty="0"/>
              <a:t>A convex polygon </a:t>
            </a:r>
          </a:p>
          <a:p>
            <a:pPr marL="1048511" lvl="1" indent="-524255" defTabSz="2096971">
              <a:spcBef>
                <a:spcPts val="3800"/>
              </a:spcBef>
              <a:defRPr sz="4128"/>
            </a:pPr>
            <a:r>
              <a:rPr sz="4100" dirty="0"/>
              <a:t>A known piecewise, planar trajectory</a:t>
            </a:r>
          </a:p>
          <a:p>
            <a:pPr marL="524255" indent="-524255" defTabSz="2096971">
              <a:spcBef>
                <a:spcPts val="3800"/>
              </a:spcBef>
              <a:defRPr sz="4128"/>
            </a:pPr>
            <a:r>
              <a:rPr sz="4100" dirty="0"/>
              <a:t>Goal</a:t>
            </a:r>
          </a:p>
          <a:p>
            <a:pPr marL="1048511" lvl="1" indent="-524255" defTabSz="2096971">
              <a:spcBef>
                <a:spcPts val="3800"/>
              </a:spcBef>
              <a:defRPr sz="4128"/>
            </a:pPr>
            <a:r>
              <a:rPr sz="4100" dirty="0"/>
              <a:t>Automatically generate a symbolic, provably correct, quantifier-free safe region</a:t>
            </a:r>
          </a:p>
          <a:p>
            <a:pPr marL="524255" indent="-524255" defTabSz="2096971">
              <a:spcBef>
                <a:spcPts val="3800"/>
              </a:spcBef>
              <a:defRPr sz="4128"/>
            </a:pPr>
            <a:r>
              <a:rPr sz="4100" b="1" dirty="0"/>
              <a:t>Key insight</a:t>
            </a:r>
            <a:r>
              <a:rPr lang="en-US" sz="4100" b="1" dirty="0"/>
              <a:t>: </a:t>
            </a:r>
            <a:r>
              <a:rPr sz="4100" dirty="0"/>
              <a:t>We must consider the trajectories of corners and more to construct a safe region</a:t>
            </a:r>
          </a:p>
        </p:txBody>
      </p:sp>
      <p:sp>
        <p:nvSpPr>
          <p:cNvPr id="205" name="Jeannin et al., TACAS ’15; Jeannin et al., STTT ‘17"/>
          <p:cNvSpPr txBox="1"/>
          <p:nvPr/>
        </p:nvSpPr>
        <p:spPr>
          <a:xfrm>
            <a:off x="17311781" y="13032337"/>
            <a:ext cx="700993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206"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pic>
        <p:nvPicPr>
          <p:cNvPr id="207" name="simple-safe-region-example.pdf"/>
          <p:cNvPicPr>
            <a:picLocks noChangeAspect="1"/>
          </p:cNvPicPr>
          <p:nvPr/>
        </p:nvPicPr>
        <p:blipFill>
          <a:blip r:embed="rId2">
            <a:extLst>
              <a:ext uri="{28A0092B-C50C-407E-A947-70E740481C1C}">
                <a14:useLocalDpi xmlns:a14="http://schemas.microsoft.com/office/drawing/2010/main" val="0"/>
              </a:ext>
            </a:extLst>
          </a:blip>
          <a:srcRect t="51" b="51"/>
          <a:stretch/>
        </p:blipFill>
        <p:spPr>
          <a:xfrm>
            <a:off x="13953744" y="3886200"/>
            <a:ext cx="9943383" cy="6944417"/>
          </a:xfrm>
          <a:prstGeom prst="rect">
            <a:avLst/>
          </a:prstGeom>
          <a:ln w="12700">
            <a:miter lim="400000"/>
          </a:ln>
        </p:spPr>
      </p:pic>
      <p:sp>
        <p:nvSpPr>
          <p:cNvPr id="4" name="TextBox 3">
            <a:extLst>
              <a:ext uri="{FF2B5EF4-FFF2-40B4-BE49-F238E27FC236}">
                <a16:creationId xmlns:a16="http://schemas.microsoft.com/office/drawing/2014/main" id="{7232BE36-8F7A-0BD0-D5F6-BC54B15E0B64}"/>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4="http://schemas.microsoft.com/office/powerpoint/2010/main">
    <mc:Choice Requires="p14">
      <p:transition p14:dur="0" advTm="15882"/>
    </mc:Choice>
    <mc:Fallback xmlns="">
      <p:transition advTm="158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Inspiration"/>
          <p:cNvSpPr txBox="1">
            <a:spLocks noGrp="1"/>
          </p:cNvSpPr>
          <p:nvPr>
            <p:ph type="title"/>
          </p:nvPr>
        </p:nvSpPr>
        <p:spPr>
          <a:prstGeom prst="rect">
            <a:avLst/>
          </a:prstGeom>
        </p:spPr>
        <p:txBody>
          <a:bodyPr/>
          <a:lstStyle/>
          <a:p>
            <a:r>
              <a:t>Inspiration</a:t>
            </a:r>
          </a:p>
        </p:txBody>
      </p:sp>
      <p:sp>
        <p:nvSpPr>
          <p:cNvPr id="211" name="Past Approach"/>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Past Approach</a:t>
            </a:r>
          </a:p>
        </p:txBody>
      </p:sp>
      <mc:AlternateContent xmlns:mc="http://schemas.openxmlformats.org/markup-compatibility/2006" xmlns:a14="http://schemas.microsoft.com/office/drawing/2010/main">
        <mc:Choice Requires="a14">
          <p:sp>
            <p:nvSpPr>
              <p:cNvPr id="212" name="Proofs of advisory safety used implicit and explicit safe region formulations…"/>
              <p:cNvSpPr txBox="1">
                <a:spLocks noGrp="1"/>
              </p:cNvSpPr>
              <p:nvPr>
                <p:ph type="body" sz="half" idx="1"/>
              </p:nvPr>
            </p:nvSpPr>
            <p:spPr>
              <a:xfrm>
                <a:off x="1206500" y="4248504"/>
                <a:ext cx="13748025" cy="8256011"/>
              </a:xfrm>
              <a:prstGeom prst="rect">
                <a:avLst/>
              </a:prstGeom>
            </p:spPr>
            <p:txBody>
              <a:bodyPr/>
              <a:lstStyle/>
              <a:p>
                <a:pPr marL="414527" indent="-414527" defTabSz="1658070">
                  <a:spcBef>
                    <a:spcPts val="3000"/>
                  </a:spcBef>
                  <a:defRPr sz="3264"/>
                </a:pPr>
                <a:r>
                  <a:rPr dirty="0"/>
                  <a:t>Proofs of advisory safety used </a:t>
                </a:r>
                <a:r>
                  <a:rPr i="1" dirty="0"/>
                  <a:t>implicit</a:t>
                </a:r>
                <a:r>
                  <a:rPr dirty="0"/>
                  <a:t> and </a:t>
                </a:r>
                <a:r>
                  <a:rPr i="1" dirty="0"/>
                  <a:t>explicit</a:t>
                </a:r>
                <a:r>
                  <a:rPr dirty="0"/>
                  <a:t> safe region</a:t>
                </a:r>
                <a:r>
                  <a:rPr lang="en-US" dirty="0"/>
                  <a:t>s</a:t>
                </a:r>
                <a:endParaRPr dirty="0"/>
              </a:p>
              <a:p>
                <a:pPr marL="414527" indent="-414527" defTabSz="1658070">
                  <a:spcBef>
                    <a:spcPts val="3000"/>
                  </a:spcBef>
                  <a:defRPr sz="3264"/>
                </a:pPr>
                <a:r>
                  <a:rPr i="1" dirty="0"/>
                  <a:t>Implicit</a:t>
                </a:r>
                <a:r>
                  <a:rPr dirty="0"/>
                  <a:t> safe region:</a:t>
                </a:r>
              </a:p>
              <a:p>
                <a:pPr marL="829055" lvl="1" indent="-414527" defTabSz="1658070">
                  <a:spcBef>
                    <a:spcPts val="3000"/>
                  </a:spcBef>
                  <a:defRPr sz="3264"/>
                </a:pPr>
                <a:r>
                  <a:rPr dirty="0"/>
                  <a:t>Along some path, obstacle at </a:t>
                </a:r>
                <a14:m>
                  <m:oMath xmlns:m="http://schemas.openxmlformats.org/officeDocument/2006/math">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𝑥</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𝑦</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oMath>
                </a14:m>
                <a:r>
                  <a:rPr dirty="0"/>
                  <a:t> is a safe distance </a:t>
                </a:r>
                <a:r>
                  <a:rPr lang="en-US" dirty="0"/>
                  <a:t>away</a:t>
                </a:r>
                <a:endParaRPr dirty="0"/>
              </a:p>
              <a:p>
                <a:pPr marL="829055" lvl="1" indent="-414527" defTabSz="1658070">
                  <a:spcBef>
                    <a:spcPts val="3000"/>
                  </a:spcBef>
                  <a:defRPr sz="3264"/>
                </a:pPr>
                <a:r>
                  <a:rPr lang="en-US" sz="3260" dirty="0">
                    <a:solidFill>
                      <a:srgbClr val="000000"/>
                    </a:solidFill>
                  </a:rPr>
                  <a:t> </a:t>
                </a:r>
                <a14:m>
                  <m:oMath xmlns:m="http://schemas.openxmlformats.org/officeDocument/2006/math">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𝒯</m:t>
                    </m:r>
                    <m:r>
                      <a:rPr sz="3950" i="1">
                        <a:solidFill>
                          <a:srgbClr val="000000"/>
                        </a:solidFill>
                        <a:latin typeface="Cambria Math" panose="02040503050406030204" pitchFamily="18" charset="0"/>
                      </a:rPr>
                      <m:t>,</m:t>
                    </m:r>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h</m:t>
                        </m:r>
                      </m:e>
                    </m:d>
                  </m:oMath>
                </a14:m>
                <a:endParaRPr dirty="0"/>
              </a:p>
              <a:p>
                <a:pPr marL="414527" indent="-414527" defTabSz="1658070">
                  <a:spcBef>
                    <a:spcPts val="3000"/>
                  </a:spcBef>
                  <a:defRPr sz="3264"/>
                </a:pPr>
                <a:r>
                  <a:rPr i="1" dirty="0"/>
                  <a:t>Explicit</a:t>
                </a:r>
                <a:r>
                  <a:rPr dirty="0"/>
                  <a:t> safe region:</a:t>
                </a:r>
              </a:p>
              <a:p>
                <a:pPr marL="829055" lvl="1" indent="-414527" defTabSz="1658070">
                  <a:spcBef>
                    <a:spcPts val="3000"/>
                  </a:spcBef>
                  <a:defRPr sz="3264"/>
                </a:pPr>
                <a:r>
                  <a:rPr dirty="0"/>
                  <a:t>Directly </a:t>
                </a:r>
                <a:r>
                  <a:rPr lang="en-US" dirty="0"/>
                  <a:t>encodes</a:t>
                </a:r>
                <a:r>
                  <a:rPr dirty="0"/>
                  <a:t> a region in space where the plane/car will never be</a:t>
                </a:r>
              </a:p>
              <a:p>
                <a:pPr marL="829055" lvl="1" indent="-414527" defTabSz="1658070">
                  <a:spcBef>
                    <a:spcPts val="3000"/>
                  </a:spcBef>
                  <a:defRPr sz="3264"/>
                </a:pPr>
                <a:r>
                  <a:rPr dirty="0"/>
                  <a:t>e.g. </a:t>
                </a:r>
                <a14:m>
                  <m:oMath xmlns:m="http://schemas.openxmlformats.org/officeDocument/2006/math">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e>
                    </m:d>
                  </m:oMath>
                </a14:m>
                <a:endParaRPr dirty="0"/>
              </a:p>
            </p:txBody>
          </p:sp>
        </mc:Choice>
        <mc:Fallback xmlns="">
          <p:sp>
            <p:nvSpPr>
              <p:cNvPr id="212" name="Proofs of advisory safety used implicit and explicit safe region formulations…"/>
              <p:cNvSpPr txBox="1">
                <a:spLocks noGrp="1" noRot="1" noChangeAspect="1" noMove="1" noResize="1" noEditPoints="1" noAdjustHandles="1" noChangeArrowheads="1" noChangeShapeType="1" noTextEdit="1"/>
              </p:cNvSpPr>
              <p:nvPr>
                <p:ph type="body" sz="half" idx="1"/>
              </p:nvPr>
            </p:nvSpPr>
            <p:spPr>
              <a:xfrm>
                <a:off x="1206500" y="4248504"/>
                <a:ext cx="13748025" cy="8256011"/>
              </a:xfrm>
              <a:prstGeom prst="rect">
                <a:avLst/>
              </a:prstGeom>
              <a:blipFill>
                <a:blip r:embed="rId7"/>
                <a:stretch>
                  <a:fillRect l="-1847" t="-2765"/>
                </a:stretch>
              </a:blipFill>
            </p:spPr>
            <p:txBody>
              <a:bodyPr/>
              <a:lstStyle/>
              <a:p>
                <a:r>
                  <a:rPr lang="en-US">
                    <a:noFill/>
                  </a:rPr>
                  <a:t> </a:t>
                </a:r>
              </a:p>
            </p:txBody>
          </p:sp>
        </mc:Fallback>
      </mc:AlternateContent>
      <p:sp>
        <p:nvSpPr>
          <p:cNvPr id="213" name="Adler et al., AIAA ’19; Abhishek et al., HSCC ‘20"/>
          <p:cNvSpPr txBox="1"/>
          <p:nvPr/>
        </p:nvSpPr>
        <p:spPr>
          <a:xfrm>
            <a:off x="17685003" y="13032337"/>
            <a:ext cx="667330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solidFill>
                  <a:srgbClr val="FFFFFF"/>
                </a:solidFill>
              </a:rPr>
              <a:t>Adler et al., AIAA ’19; Abhishek et al., HSCC ‘20</a:t>
            </a:r>
          </a:p>
        </p:txBody>
      </p:sp>
      <p:sp>
        <p:nvSpPr>
          <p:cNvPr id="214"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pic>
        <p:nvPicPr>
          <p:cNvPr id="216" name="0_saferegion-figure1.pdf"/>
          <p:cNvPicPr>
            <a:picLocks noChangeAspect="1"/>
          </p:cNvPicPr>
          <p:nvPr/>
        </p:nvPicPr>
        <p:blipFill>
          <a:blip r:embed="rId8">
            <a:extLst>
              <a:ext uri="{28A0092B-C50C-407E-A947-70E740481C1C}">
                <a14:useLocalDpi xmlns:a14="http://schemas.microsoft.com/office/drawing/2010/main" val="0"/>
              </a:ext>
            </a:extLst>
          </a:blip>
          <a:srcRect/>
          <a:stretch/>
        </p:blipFill>
        <p:spPr>
          <a:xfrm>
            <a:off x="15087401" y="4370427"/>
            <a:ext cx="9226613" cy="6450463"/>
          </a:xfrm>
          <a:prstGeom prst="rect">
            <a:avLst/>
          </a:prstGeom>
          <a:ln w="12700">
            <a:miter lim="400000"/>
          </a:ln>
        </p:spPr>
      </p:pic>
      <p:grpSp>
        <p:nvGrpSpPr>
          <p:cNvPr id="220" name="Group"/>
          <p:cNvGrpSpPr/>
          <p:nvPr/>
        </p:nvGrpSpPr>
        <p:grpSpPr>
          <a:xfrm>
            <a:off x="18801552" y="4866944"/>
            <a:ext cx="5002574" cy="5587791"/>
            <a:chOff x="0" y="0"/>
            <a:chExt cx="5002573" cy="5587790"/>
          </a:xfrm>
        </p:grpSpPr>
        <p:sp>
          <p:nvSpPr>
            <p:cNvPr id="218" name="Line"/>
            <p:cNvSpPr/>
            <p:nvPr/>
          </p:nvSpPr>
          <p:spPr>
            <a:xfrm flipV="1">
              <a:off x="-1" y="-1"/>
              <a:ext cx="3963111" cy="3963111"/>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219" name="Line"/>
            <p:cNvSpPr/>
            <p:nvPr/>
          </p:nvSpPr>
          <p:spPr>
            <a:xfrm flipV="1">
              <a:off x="465754" y="1050971"/>
              <a:ext cx="4536820" cy="4536820"/>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grpSp>
      <p:pic>
        <p:nvPicPr>
          <p:cNvPr id="4" name="0_saferegion-figure1.pdf" descr="0_saferegion-figure1.pdf">
            <a:extLst>
              <a:ext uri="{FF2B5EF4-FFF2-40B4-BE49-F238E27FC236}">
                <a16:creationId xmlns:a16="http://schemas.microsoft.com/office/drawing/2014/main" id="{4E779ED6-5989-C645-79A0-FE584BEAE1CA}"/>
              </a:ext>
            </a:extLst>
          </p:cNvPr>
          <p:cNvPicPr>
            <a:picLocks noChangeAspect="1"/>
          </p:cNvPicPr>
          <p:nvPr/>
        </p:nvPicPr>
        <p:blipFill>
          <a:blip r:embed="rId9"/>
          <a:stretch>
            <a:fillRect/>
          </a:stretch>
        </p:blipFill>
        <p:spPr>
          <a:xfrm>
            <a:off x="16139514" y="6278826"/>
            <a:ext cx="1389360" cy="702734"/>
          </a:xfrm>
          <a:prstGeom prst="rect">
            <a:avLst/>
          </a:prstGeom>
          <a:ln w="12700">
            <a:miter lim="400000"/>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27223F-B3CA-0A01-FB81-8DA90901523C}"/>
                  </a:ext>
                </a:extLst>
              </p:cNvPr>
              <p:cNvSpPr txBox="1"/>
              <p:nvPr/>
            </p:nvSpPr>
            <p:spPr>
              <a:xfrm>
                <a:off x="18736743" y="9650194"/>
                <a:ext cx="74814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0000"/>
                          </a:solidFill>
                          <a:latin typeface="Cambria Math" panose="02040503050406030204" pitchFamily="18" charset="0"/>
                        </a:rPr>
                        <m:t>𝒯</m:t>
                      </m:r>
                    </m:oMath>
                  </m:oMathPara>
                </a14:m>
                <a:endParaRPr lang="en-US" sz="3200" dirty="0"/>
              </a:p>
            </p:txBody>
          </p:sp>
        </mc:Choice>
        <mc:Fallback xmlns="">
          <p:sp>
            <p:nvSpPr>
              <p:cNvPr id="5" name="TextBox 4">
                <a:extLst>
                  <a:ext uri="{FF2B5EF4-FFF2-40B4-BE49-F238E27FC236}">
                    <a16:creationId xmlns:a16="http://schemas.microsoft.com/office/drawing/2014/main" id="{0227223F-B3CA-0A01-FB81-8DA90901523C}"/>
                  </a:ext>
                </a:extLst>
              </p:cNvPr>
              <p:cNvSpPr txBox="1">
                <a:spLocks noRot="1" noChangeAspect="1" noMove="1" noResize="1" noEditPoints="1" noAdjustHandles="1" noChangeArrowheads="1" noChangeShapeType="1" noTextEdit="1"/>
              </p:cNvSpPr>
              <p:nvPr/>
            </p:nvSpPr>
            <p:spPr>
              <a:xfrm>
                <a:off x="18736743" y="9650194"/>
                <a:ext cx="748145" cy="584775"/>
              </a:xfrm>
              <a:prstGeom prst="rect">
                <a:avLst/>
              </a:prstGeom>
              <a:blipFill>
                <a:blip r:embed="rId10"/>
                <a:stretch>
                  <a:fillRect/>
                </a:stretch>
              </a:blipFill>
              <a:ln w="12700" cap="flat">
                <a:noFill/>
                <a:miter lim="400000"/>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FCE1E791-6298-ED54-C7C8-406F8232A2E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3800251533"/>
      </p:ext>
    </p:extLst>
  </p:cSld>
  <p:clrMapOvr>
    <a:masterClrMapping/>
  </p:clrMapOvr>
  <mc:AlternateContent xmlns:mc="http://schemas.openxmlformats.org/markup-compatibility/2006" xmlns:p159="http://schemas.microsoft.com/office/powerpoint/2015/09/main">
    <mc:Choice Requires="p159">
      <p:transition advTm="62026">
        <p159:morph option="byObject"/>
      </p:transition>
    </mc:Choice>
    <mc:Fallback xmlns="">
      <p:transition advTm="62026">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212">
                                            <p:txEl>
                                              <p:pRg st="3" end="3"/>
                                            </p:txEl>
                                          </p:spTgt>
                                        </p:tgtEl>
                                        <p:attrNameLst>
                                          <p:attrName>style.visibility</p:attrName>
                                        </p:attrNameLst>
                                      </p:cBhvr>
                                      <p:to>
                                        <p:strVal val="visible"/>
                                      </p:to>
                                    </p:set>
                                  </p:childTnLst>
                                </p:cTn>
                              </p:par>
                              <p:par>
                                <p:cTn id="17" presetID="0" presetClass="path" presetSubtype="0" repeatCount="indefinite" fill="hold" nodeType="withEffect">
                                  <p:stCondLst>
                                    <p:cond delay="0"/>
                                  </p:stCondLst>
                                  <p:childTnLst>
                                    <p:animMotion origin="layout" path="M 0.00027 0.00047 L 0.07129 0.25452 L 0.2655 -0.08842 " pathEditMode="relative" rAng="0" ptsTypes="AAA">
                                      <p:cBhvr>
                                        <p:cTn id="18" dur="5000" fill="hold"/>
                                        <p:tgtEl>
                                          <p:spTgt spid="4"/>
                                        </p:tgtEl>
                                        <p:attrNameLst>
                                          <p:attrName>ppt_x</p:attrName>
                                          <p:attrName>ppt_y</p:attrName>
                                        </p:attrNameLst>
                                      </p:cBhvr>
                                      <p:rCtr x="13262" y="8252"/>
                                    </p:animMotion>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2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12">
                                            <p:txEl>
                                              <p:pRg st="6" end="6"/>
                                            </p:txEl>
                                          </p:spTgt>
                                        </p:tgtEl>
                                        <p:attrNameLst>
                                          <p:attrName>style.visibility</p:attrName>
                                        </p:attrNameLst>
                                      </p:cBhvr>
                                      <p:to>
                                        <p:strVal val="visible"/>
                                      </p:to>
                                    </p:set>
                                  </p:childTnLst>
                                </p:cTn>
                              </p:par>
                              <p:par>
                                <p:cTn id="31" presetID="2" presetClass="entr" presetSubtype="2" fill="hold" grpId="0" nodeType="withEffect">
                                  <p:stCondLst>
                                    <p:cond delay="0"/>
                                  </p:stCondLst>
                                  <p:iterate>
                                    <p:tmAbs val="0"/>
                                  </p:iterate>
                                  <p:childTnLst>
                                    <p:set>
                                      <p:cBhvr>
                                        <p:cTn id="32" fill="hold"/>
                                        <p:tgtEl>
                                          <p:spTgt spid="220"/>
                                        </p:tgtEl>
                                        <p:attrNameLst>
                                          <p:attrName>style.visibility</p:attrName>
                                        </p:attrNameLst>
                                      </p:cBhvr>
                                      <p:to>
                                        <p:strVal val="visible"/>
                                      </p:to>
                                    </p:set>
                                    <p:anim calcmode="lin" valueType="num">
                                      <p:cBhvr>
                                        <p:cTn id="33" dur="900" fill="hold"/>
                                        <p:tgtEl>
                                          <p:spTgt spid="220"/>
                                        </p:tgtEl>
                                        <p:attrNameLst>
                                          <p:attrName>ppt_x</p:attrName>
                                        </p:attrNameLst>
                                      </p:cBhvr>
                                      <p:tavLst>
                                        <p:tav tm="0">
                                          <p:val>
                                            <p:strVal val="1+#ppt_w/2"/>
                                          </p:val>
                                        </p:tav>
                                        <p:tav tm="100000">
                                          <p:val>
                                            <p:strVal val="#ppt_x"/>
                                          </p:val>
                                        </p:tav>
                                      </p:tavLst>
                                    </p:anim>
                                    <p:anim calcmode="lin" valueType="num">
                                      <p:cBhvr>
                                        <p:cTn id="34" dur="900" fill="hold"/>
                                        <p:tgtEl>
                                          <p:spTgt spid="2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uiExpand="1" build="p" bldLvl="5" advAuto="0"/>
      <p:bldP spid="216" grpId="0" uiExpand="1" animBg="1" advAuto="0"/>
      <p:bldP spid="220" grpId="0" animBg="1" advAuto="0"/>
      <p:bldP spid="5" grpId="0"/>
    </p:bldLst>
  </p:timing>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Inspiration"/>
          <p:cNvSpPr txBox="1">
            <a:spLocks noGrp="1"/>
          </p:cNvSpPr>
          <p:nvPr>
            <p:ph type="title"/>
          </p:nvPr>
        </p:nvSpPr>
        <p:spPr>
          <a:prstGeom prst="rect">
            <a:avLst/>
          </a:prstGeom>
        </p:spPr>
        <p:txBody>
          <a:bodyPr/>
          <a:lstStyle/>
          <a:p>
            <a:r>
              <a:t>Inspiration</a:t>
            </a:r>
          </a:p>
        </p:txBody>
      </p:sp>
      <p:sp>
        <p:nvSpPr>
          <p:cNvPr id="232" name="Shortcoming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Shortcomings</a:t>
            </a:r>
          </a:p>
        </p:txBody>
      </p:sp>
      <mc:AlternateContent xmlns:mc="http://schemas.openxmlformats.org/markup-compatibility/2006" xmlns:a14="http://schemas.microsoft.com/office/drawing/2010/main">
        <mc:Choice Requires="a14">
          <p:sp>
            <p:nvSpPr>
              <p:cNvPr id="233" name="Implicit regions are straightforward to prove safe but difficult to use at runtime due to quantifiers…"/>
              <p:cNvSpPr txBox="1">
                <a:spLocks noGrp="1"/>
              </p:cNvSpPr>
              <p:nvPr>
                <p:ph type="body" idx="1"/>
              </p:nvPr>
            </p:nvSpPr>
            <p:spPr>
              <a:xfrm>
                <a:off x="1206500" y="4248504"/>
                <a:ext cx="15252700" cy="8256012"/>
              </a:xfrm>
              <a:prstGeom prst="rect">
                <a:avLst/>
              </a:prstGeom>
            </p:spPr>
            <p:txBody>
              <a:bodyPr>
                <a:normAutofit fontScale="92500"/>
              </a:bodyPr>
              <a:lstStyle/>
              <a:p>
                <a:pPr marL="536447" indent="-536447" defTabSz="2145738">
                  <a:spcBef>
                    <a:spcPts val="3900"/>
                  </a:spcBef>
                  <a:defRPr sz="4224"/>
                </a:pPr>
                <a:r>
                  <a:rPr lang="en-US" i="1" dirty="0"/>
                  <a:t>Implicit</a:t>
                </a:r>
                <a:r>
                  <a:rPr lang="en-US" dirty="0"/>
                  <a:t> regions are straightforward to prove safe but difficult to use at runtime due to quantifiers</a:t>
                </a:r>
              </a:p>
              <a:p>
                <a:pPr marL="1072895" lvl="1" indent="-536447" defTabSz="2145738">
                  <a:spcBef>
                    <a:spcPts val="3900"/>
                  </a:spcBef>
                  <a:defRPr sz="4224"/>
                </a:pPr>
                <a:r>
                  <a:rPr lang="en-US" sz="4220" dirty="0">
                    <a:solidFill>
                      <a:srgbClr val="000000"/>
                    </a:solidFill>
                  </a:rPr>
                  <a:t> </a:t>
                </a:r>
                <a14:m>
                  <m:oMath xmlns:m="http://schemas.openxmlformats.org/officeDocument/2006/math">
                    <m:r>
                      <a:rPr lang="en-US"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𝒯</m:t>
                    </m:r>
                    <m:r>
                      <a:rPr lang="ar-AE" sz="5150" i="1">
                        <a:solidFill>
                          <a:srgbClr val="000000"/>
                        </a:solidFill>
                        <a:latin typeface="Cambria Math" panose="02040503050406030204" pitchFamily="18" charset="0"/>
                      </a:rPr>
                      <m:t>,</m:t>
                    </m:r>
                    <m:d>
                      <m:dPr>
                        <m:ctrlPr>
                          <a:rPr lang="ar-AE" sz="5150" i="1">
                            <a:solidFill>
                              <a:srgbClr val="000000"/>
                            </a:solidFill>
                            <a:latin typeface="Cambria Math" panose="02040503050406030204" pitchFamily="18" charset="0"/>
                          </a:rPr>
                        </m:ctrlPr>
                      </m:dPr>
                      <m:e>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|&gt;</m:t>
                        </m:r>
                        <m:r>
                          <a:rPr lang="ar-AE" sz="5150" i="1">
                            <a:solidFill>
                              <a:srgbClr val="000000"/>
                            </a:solidFill>
                            <a:latin typeface="Cambria Math" panose="02040503050406030204" pitchFamily="18" charset="0"/>
                          </a:rPr>
                          <m:t>𝑤</m:t>
                        </m:r>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|&gt;</m:t>
                        </m:r>
                        <m:r>
                          <a:rPr lang="ar-AE" sz="5150" i="1">
                            <a:solidFill>
                              <a:srgbClr val="000000"/>
                            </a:solidFill>
                            <a:latin typeface="Cambria Math" panose="02040503050406030204" pitchFamily="18" charset="0"/>
                          </a:rPr>
                          <m:t>h</m:t>
                        </m:r>
                      </m:e>
                    </m:d>
                  </m:oMath>
                </a14:m>
                <a:endParaRPr lang="ar-AE" dirty="0"/>
              </a:p>
              <a:p>
                <a:pPr marL="536447" indent="-536447" defTabSz="2145738">
                  <a:spcBef>
                    <a:spcPts val="3900"/>
                  </a:spcBef>
                  <a:defRPr sz="4224"/>
                </a:pPr>
                <a:r>
                  <a:rPr lang="en-US" i="1" dirty="0"/>
                  <a:t>Explicit</a:t>
                </a:r>
                <a:r>
                  <a:rPr lang="en-US" dirty="0"/>
                  <a:t> formulations are more efficient when checking safety</a:t>
                </a:r>
              </a:p>
              <a:p>
                <a:pPr marL="1072895" lvl="1" indent="-536447" defTabSz="2145738">
                  <a:spcBef>
                    <a:spcPts val="3900"/>
                  </a:spcBef>
                  <a:defRPr sz="4224"/>
                </a:pPr>
                <a:r>
                  <a:rPr lang="en-US" sz="4200" dirty="0">
                    <a:solidFill>
                      <a:srgbClr val="000000"/>
                    </a:solidFill>
                  </a:rPr>
                  <a:t> </a:t>
                </a:r>
                <a14:m>
                  <m:oMath xmlns:m="http://schemas.openxmlformats.org/officeDocument/2006/math">
                    <m:d>
                      <m:dPr>
                        <m:ctrlPr>
                          <a:rPr lang="ar-AE" sz="5150" i="1">
                            <a:solidFill>
                              <a:srgbClr val="000000"/>
                            </a:solidFill>
                            <a:latin typeface="Cambria Math" panose="02040503050406030204" pitchFamily="18" charset="0"/>
                          </a:rPr>
                        </m:ctrlPr>
                      </m:dPr>
                      <m:e>
                        <m:d>
                          <m:dPr>
                            <m:ctrlPr>
                              <a:rPr lang="ar-AE" sz="5150" i="1">
                                <a:solidFill>
                                  <a:srgbClr val="000000"/>
                                </a:solidFill>
                                <a:latin typeface="Cambria Math" panose="02040503050406030204" pitchFamily="18" charset="0"/>
                              </a:rPr>
                            </m:ctrlPr>
                          </m:dPr>
                          <m:e>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𝑂</m:t>
                                </m:r>
                              </m:sub>
                            </m:sSub>
                            <m:r>
                              <a:rPr lang="en-US" sz="5150" b="0" i="1" smtClean="0">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𝑤</m:t>
                            </m:r>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h</m:t>
                            </m:r>
                            <m:r>
                              <a:rPr lang="ar-AE" sz="5150" i="1">
                                <a:solidFill>
                                  <a:srgbClr val="000000"/>
                                </a:solidFill>
                                <a:latin typeface="Cambria Math" panose="02040503050406030204" pitchFamily="18" charset="0"/>
                              </a:rPr>
                              <m:t>−15</m:t>
                            </m:r>
                          </m:e>
                        </m:d>
                        <m:r>
                          <a:rPr lang="ar-AE" sz="5150" b="0" i="1" smtClean="0">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𝑤</m:t>
                        </m:r>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h</m:t>
                        </m:r>
                        <m:r>
                          <a:rPr lang="ar-AE" sz="5150" i="1">
                            <a:solidFill>
                              <a:srgbClr val="000000"/>
                            </a:solidFill>
                            <a:latin typeface="Cambria Math" panose="02040503050406030204" pitchFamily="18" charset="0"/>
                          </a:rPr>
                          <m:t>−15)</m:t>
                        </m:r>
                      </m:e>
                    </m:d>
                  </m:oMath>
                </a14:m>
                <a:endParaRPr lang="ar-AE" dirty="0"/>
              </a:p>
              <a:p>
                <a:pPr marL="1072895" lvl="1" indent="-536447" defTabSz="2145738">
                  <a:spcBef>
                    <a:spcPts val="3900"/>
                  </a:spcBef>
                  <a:defRPr sz="4224"/>
                </a:pPr>
                <a:r>
                  <a:rPr lang="en-US" dirty="0"/>
                  <a:t>Constructing regions and proving equivalence in a theorem prover takes hundreds of hours</a:t>
                </a:r>
              </a:p>
              <a:p>
                <a:pPr marL="536447" indent="-536447" defTabSz="2145738">
                  <a:spcBef>
                    <a:spcPts val="3900"/>
                  </a:spcBef>
                  <a:defRPr sz="4224"/>
                </a:pPr>
                <a:r>
                  <a:rPr lang="en-US" dirty="0"/>
                  <a:t>Some repeated structure in past work using this approach</a:t>
                </a:r>
              </a:p>
              <a:p>
                <a:pPr marL="536447" indent="-536447" defTabSz="2145738">
                  <a:spcBef>
                    <a:spcPts val="3900"/>
                  </a:spcBef>
                  <a:defRPr sz="4224"/>
                </a:pPr>
                <a:r>
                  <a:rPr lang="en-US" dirty="0"/>
                  <a:t>Can we bridge the gap automatically?</a:t>
                </a:r>
                <a:endParaRPr dirty="0"/>
              </a:p>
            </p:txBody>
          </p:sp>
        </mc:Choice>
        <mc:Fallback xmlns="">
          <p:sp>
            <p:nvSpPr>
              <p:cNvPr id="233" name="Implicit regions are straightforward to prove safe but difficult to use at runtime due to quantifiers…"/>
              <p:cNvSpPr txBox="1">
                <a:spLocks noGrp="1" noRot="1" noChangeAspect="1" noMove="1" noResize="1" noEditPoints="1" noAdjustHandles="1" noChangeArrowheads="1" noChangeShapeType="1" noTextEdit="1"/>
              </p:cNvSpPr>
              <p:nvPr>
                <p:ph type="body" idx="1"/>
              </p:nvPr>
            </p:nvSpPr>
            <p:spPr>
              <a:xfrm>
                <a:off x="1206500" y="4248504"/>
                <a:ext cx="15252700" cy="8256012"/>
              </a:xfrm>
              <a:prstGeom prst="rect">
                <a:avLst/>
              </a:prstGeom>
              <a:blipFill>
                <a:blip r:embed="rId6"/>
                <a:stretch>
                  <a:fillRect l="-2082" t="-3379" r="-2331" b="-3687"/>
                </a:stretch>
              </a:blipFill>
            </p:spPr>
            <p:txBody>
              <a:bodyPr/>
              <a:lstStyle/>
              <a:p>
                <a:r>
                  <a:rPr lang="en-US">
                    <a:noFill/>
                  </a:rPr>
                  <a:t> </a:t>
                </a:r>
              </a:p>
            </p:txBody>
          </p:sp>
        </mc:Fallback>
      </mc:AlternateContent>
      <p:sp>
        <p:nvSpPr>
          <p:cNvPr id="234"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15" name="Adler et al., AIAA ’19; Abhishek et al., HSCC ‘20">
            <a:extLst>
              <a:ext uri="{FF2B5EF4-FFF2-40B4-BE49-F238E27FC236}">
                <a16:creationId xmlns:a16="http://schemas.microsoft.com/office/drawing/2014/main" id="{15C35D9B-06B1-2D8E-28A1-CC65125E8908}"/>
              </a:ext>
            </a:extLst>
          </p:cNvPr>
          <p:cNvSpPr txBox="1"/>
          <p:nvPr/>
        </p:nvSpPr>
        <p:spPr>
          <a:xfrm>
            <a:off x="17685003" y="13032337"/>
            <a:ext cx="667330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solidFill>
                  <a:srgbClr val="FFFFFF"/>
                </a:solidFill>
              </a:rPr>
              <a:t>Adler et al., AIAA ’19; Abhishek et al., HSCC ‘20</a:t>
            </a:r>
          </a:p>
        </p:txBody>
      </p:sp>
      <p:pic>
        <p:nvPicPr>
          <p:cNvPr id="22" name="0_saferegion-figure1.pdf">
            <a:extLst>
              <a:ext uri="{FF2B5EF4-FFF2-40B4-BE49-F238E27FC236}">
                <a16:creationId xmlns:a16="http://schemas.microsoft.com/office/drawing/2014/main" id="{31F249CF-D3E6-6B70-B40E-EDD456F977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459201" y="5305206"/>
            <a:ext cx="7924800" cy="5540346"/>
          </a:xfrm>
          <a:prstGeom prst="rect">
            <a:avLst/>
          </a:prstGeom>
          <a:ln w="12700">
            <a:miter lim="400000"/>
          </a:ln>
        </p:spPr>
      </p:pic>
      <p:grpSp>
        <p:nvGrpSpPr>
          <p:cNvPr id="23" name="Group">
            <a:extLst>
              <a:ext uri="{FF2B5EF4-FFF2-40B4-BE49-F238E27FC236}">
                <a16:creationId xmlns:a16="http://schemas.microsoft.com/office/drawing/2014/main" id="{13AA0777-488A-83E2-CB96-C769DD9C35CD}"/>
              </a:ext>
            </a:extLst>
          </p:cNvPr>
          <p:cNvGrpSpPr/>
          <p:nvPr/>
        </p:nvGrpSpPr>
        <p:grpSpPr>
          <a:xfrm>
            <a:off x="19649310" y="5731668"/>
            <a:ext cx="4296744" cy="4799391"/>
            <a:chOff x="0" y="0"/>
            <a:chExt cx="5002573" cy="5587790"/>
          </a:xfrm>
        </p:grpSpPr>
        <p:sp>
          <p:nvSpPr>
            <p:cNvPr id="24" name="Line">
              <a:extLst>
                <a:ext uri="{FF2B5EF4-FFF2-40B4-BE49-F238E27FC236}">
                  <a16:creationId xmlns:a16="http://schemas.microsoft.com/office/drawing/2014/main" id="{B0716785-DC19-0ED2-4C48-296143C0BEE6}"/>
                </a:ext>
              </a:extLst>
            </p:cNvPr>
            <p:cNvSpPr/>
            <p:nvPr/>
          </p:nvSpPr>
          <p:spPr>
            <a:xfrm flipV="1">
              <a:off x="-1" y="-1"/>
              <a:ext cx="3963111" cy="3963111"/>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25" name="Line">
              <a:extLst>
                <a:ext uri="{FF2B5EF4-FFF2-40B4-BE49-F238E27FC236}">
                  <a16:creationId xmlns:a16="http://schemas.microsoft.com/office/drawing/2014/main" id="{1220FACA-62FF-D0F3-530F-3C320BD98C1A}"/>
                </a:ext>
              </a:extLst>
            </p:cNvPr>
            <p:cNvSpPr/>
            <p:nvPr/>
          </p:nvSpPr>
          <p:spPr>
            <a:xfrm flipV="1">
              <a:off x="465754" y="1050971"/>
              <a:ext cx="4536820" cy="4536820"/>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grpSp>
      <p:pic>
        <p:nvPicPr>
          <p:cNvPr id="26" name="0_saferegion-figure1.pdf" descr="0_saferegion-figure1.pdf">
            <a:extLst>
              <a:ext uri="{FF2B5EF4-FFF2-40B4-BE49-F238E27FC236}">
                <a16:creationId xmlns:a16="http://schemas.microsoft.com/office/drawing/2014/main" id="{34933A7B-3B38-A600-EC43-207567B431C4}"/>
              </a:ext>
            </a:extLst>
          </p:cNvPr>
          <p:cNvPicPr>
            <a:picLocks noChangeAspect="1"/>
          </p:cNvPicPr>
          <p:nvPr/>
        </p:nvPicPr>
        <p:blipFill>
          <a:blip r:embed="rId8"/>
          <a:stretch>
            <a:fillRect/>
          </a:stretch>
        </p:blipFill>
        <p:spPr>
          <a:xfrm>
            <a:off x="17362868" y="6944343"/>
            <a:ext cx="1193331" cy="603583"/>
          </a:xfrm>
          <a:prstGeom prst="rect">
            <a:avLst/>
          </a:prstGeom>
          <a:ln w="12700">
            <a:miter lim="400000"/>
          </a:ln>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FE999F-DEE8-308A-1821-741D26F6940B}"/>
                  </a:ext>
                </a:extLst>
              </p:cNvPr>
              <p:cNvSpPr txBox="1"/>
              <p:nvPr/>
            </p:nvSpPr>
            <p:spPr>
              <a:xfrm>
                <a:off x="19593645" y="9840033"/>
                <a:ext cx="642587"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0000"/>
                          </a:solidFill>
                          <a:latin typeface="Cambria Math" panose="02040503050406030204" pitchFamily="18" charset="0"/>
                        </a:rPr>
                        <m:t>𝒯</m:t>
                      </m:r>
                    </m:oMath>
                  </m:oMathPara>
                </a14:m>
                <a:endParaRPr lang="en-US" sz="3200" dirty="0"/>
              </a:p>
            </p:txBody>
          </p:sp>
        </mc:Choice>
        <mc:Fallback xmlns="">
          <p:sp>
            <p:nvSpPr>
              <p:cNvPr id="27" name="TextBox 26">
                <a:extLst>
                  <a:ext uri="{FF2B5EF4-FFF2-40B4-BE49-F238E27FC236}">
                    <a16:creationId xmlns:a16="http://schemas.microsoft.com/office/drawing/2014/main" id="{A9FE999F-DEE8-308A-1821-741D26F6940B}"/>
                  </a:ext>
                </a:extLst>
              </p:cNvPr>
              <p:cNvSpPr txBox="1">
                <a:spLocks noRot="1" noChangeAspect="1" noMove="1" noResize="1" noEditPoints="1" noAdjustHandles="1" noChangeArrowheads="1" noChangeShapeType="1" noTextEdit="1"/>
              </p:cNvSpPr>
              <p:nvPr/>
            </p:nvSpPr>
            <p:spPr>
              <a:xfrm>
                <a:off x="19593645" y="9840033"/>
                <a:ext cx="642587" cy="584775"/>
              </a:xfrm>
              <a:prstGeom prst="rect">
                <a:avLst/>
              </a:prstGeom>
              <a:blipFill>
                <a:blip r:embed="rId9"/>
                <a:stretch>
                  <a:fillRect l="-1923"/>
                </a:stretch>
              </a:blipFill>
              <a:ln w="12700" cap="flat">
                <a:noFill/>
                <a:miter lim="400000"/>
              </a:ln>
              <a:effectLst/>
            </p:spPr>
            <p:txBody>
              <a:bodyPr/>
              <a:lstStyle/>
              <a:p>
                <a:r>
                  <a:rPr lang="en-US">
                    <a:noFill/>
                  </a:rPr>
                  <a:t> </a:t>
                </a:r>
              </a:p>
            </p:txBody>
          </p:sp>
        </mc:Fallback>
      </mc:AlternateContent>
      <p:sp>
        <p:nvSpPr>
          <p:cNvPr id="4" name="TextBox 3">
            <a:extLst>
              <a:ext uri="{FF2B5EF4-FFF2-40B4-BE49-F238E27FC236}">
                <a16:creationId xmlns:a16="http://schemas.microsoft.com/office/drawing/2014/main" id="{39231A74-CAA1-EFEC-D9BA-54E4266CEACC}"/>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85610">
        <p159:morph option="byObject"/>
      </p:transition>
    </mc:Choice>
    <mc:Fallback xmlns="">
      <p:transition advTm="8561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3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23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2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3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uiExpand="1" build="p"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4|7.9|13.4"/>
</p:tagLst>
</file>

<file path=ppt/tags/tag10.xml><?xml version="1.0" encoding="utf-8"?>
<p:tagLst xmlns:a="http://schemas.openxmlformats.org/drawingml/2006/main" xmlns:r="http://schemas.openxmlformats.org/officeDocument/2006/relationships" xmlns:p="http://schemas.openxmlformats.org/presentationml/2006/main">
  <p:tag name="TIMING" val="|8.4|34.6"/>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7.8|8.5|19.4|12.8"/>
</p:tagLst>
</file>

<file path=ppt/tags/tag4.xml><?xml version="1.0" encoding="utf-8"?>
<p:tagLst xmlns:a="http://schemas.openxmlformats.org/drawingml/2006/main" xmlns:r="http://schemas.openxmlformats.org/officeDocument/2006/relationships" xmlns:p="http://schemas.openxmlformats.org/presentationml/2006/main">
  <p:tag name="TIMING" val="|1.5|16.9|51.5"/>
</p:tagLst>
</file>

<file path=ppt/tags/tag5.xml><?xml version="1.0" encoding="utf-8"?>
<p:tagLst xmlns:a="http://schemas.openxmlformats.org/drawingml/2006/main" xmlns:r="http://schemas.openxmlformats.org/officeDocument/2006/relationships" xmlns:p="http://schemas.openxmlformats.org/presentationml/2006/main">
  <p:tag name="TIMING" val="|6.7|23.1|14.3|14.3|1.4|6.4"/>
</p:tagLst>
</file>

<file path=ppt/tags/tag6.xml><?xml version="1.0" encoding="utf-8"?>
<p:tagLst xmlns:a="http://schemas.openxmlformats.org/drawingml/2006/main" xmlns:r="http://schemas.openxmlformats.org/officeDocument/2006/relationships" xmlns:p="http://schemas.openxmlformats.org/presentationml/2006/main">
  <p:tag name="TIMING" val="|5.6|5.5"/>
</p:tagLst>
</file>

<file path=ppt/tags/tag7.xml><?xml version="1.0" encoding="utf-8"?>
<p:tagLst xmlns:a="http://schemas.openxmlformats.org/drawingml/2006/main" xmlns:r="http://schemas.openxmlformats.org/officeDocument/2006/relationships" xmlns:p="http://schemas.openxmlformats.org/presentationml/2006/main">
  <p:tag name="TIMING" val="|34.7"/>
</p:tagLst>
</file>

<file path=ppt/tags/tag8.xml><?xml version="1.0" encoding="utf-8"?>
<p:tagLst xmlns:a="http://schemas.openxmlformats.org/drawingml/2006/main" xmlns:r="http://schemas.openxmlformats.org/officeDocument/2006/relationships" xmlns:p="http://schemas.openxmlformats.org/presentationml/2006/main">
  <p:tag name="TIMING" val="|13.9"/>
</p:tagLst>
</file>

<file path=ppt/tags/tag9.xml><?xml version="1.0" encoding="utf-8"?>
<p:tagLst xmlns:a="http://schemas.openxmlformats.org/drawingml/2006/main" xmlns:r="http://schemas.openxmlformats.org/officeDocument/2006/relationships" xmlns:p="http://schemas.openxmlformats.org/presentationml/2006/main">
  <p:tag name="TIMING" val="|4.9|3.1|5.2|4.9|7.8|9.6|3.2"/>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30425</TotalTime>
  <Words>4714</Words>
  <Application>Microsoft Macintosh PowerPoint</Application>
  <PresentationFormat>Custom</PresentationFormat>
  <Paragraphs>574</Paragraphs>
  <Slides>61</Slides>
  <Notes>45</Notes>
  <HiddenSlides>27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Calibri</vt:lpstr>
      <vt:lpstr>Cambria Math</vt:lpstr>
      <vt:lpstr>Courier</vt:lpstr>
      <vt:lpstr>Helvetica Neue</vt:lpstr>
      <vt:lpstr>Helvetica Neue Medium</vt:lpstr>
      <vt:lpstr>30_BasicColor</vt:lpstr>
      <vt:lpstr>Towards a Formalization of the Active Corner Method for Collision Avoidance in PVS</vt:lpstr>
      <vt:lpstr>Motivation</vt:lpstr>
      <vt:lpstr>Inspiration</vt:lpstr>
      <vt:lpstr>Inspiration</vt:lpstr>
      <vt:lpstr>Outline</vt:lpstr>
      <vt:lpstr>Inspiration</vt:lpstr>
      <vt:lpstr>Inspiration</vt:lpstr>
      <vt:lpstr>Inspiration</vt:lpstr>
      <vt:lpstr>Inspiration</vt:lpstr>
      <vt:lpstr>Algorithm</vt:lpstr>
      <vt:lpstr>Algorithm</vt:lpstr>
      <vt:lpstr>Algorithm</vt:lpstr>
      <vt:lpstr>Algorithm</vt:lpstr>
      <vt:lpstr>Proof Structure</vt:lpstr>
      <vt:lpstr>Proof Structure</vt:lpstr>
      <vt:lpstr>Proof Structure</vt:lpstr>
      <vt:lpstr>Proof Structure</vt:lpstr>
      <vt:lpstr>How do you formalize a geometric proof?</vt:lpstr>
      <vt:lpstr>Proof Approach</vt:lpstr>
      <vt:lpstr>Proof Approach</vt:lpstr>
      <vt:lpstr>Proof Approach</vt:lpstr>
      <vt:lpstr>Proof Approach</vt:lpstr>
      <vt:lpstr>Proof Approach</vt:lpstr>
      <vt:lpstr>Proof Approach</vt:lpstr>
      <vt:lpstr>PVS Proofs</vt:lpstr>
      <vt:lpstr>PVS Proofs</vt:lpstr>
      <vt:lpstr>Summary</vt:lpstr>
      <vt:lpstr>Future Work</vt:lpstr>
      <vt:lpstr>Thanks!</vt:lpstr>
      <vt:lpstr>Thanks!</vt:lpstr>
      <vt:lpstr>Backup</vt:lpstr>
      <vt:lpstr>Proof Structure</vt:lpstr>
      <vt:lpstr>Performance Evaluation</vt:lpstr>
      <vt:lpstr>Performance Evaluation</vt:lpstr>
      <vt:lpstr>Implementation</vt:lpstr>
      <vt:lpstr>Related Work</vt:lpstr>
      <vt:lpstr>Applications</vt:lpstr>
      <vt:lpstr>Performance Evaluation</vt:lpstr>
      <vt:lpstr>Performance Evaluation</vt:lpstr>
      <vt:lpstr>Applications</vt:lpstr>
      <vt:lpstr>Performance Evaluation</vt:lpstr>
      <vt:lpstr>Performance Evaluation</vt:lpstr>
      <vt:lpstr>Performance Evaluation</vt:lpstr>
      <vt:lpstr>Performance Evaluation</vt:lpstr>
      <vt:lpstr>Inspiration</vt:lpstr>
      <vt:lpstr>Inspiration</vt:lpstr>
      <vt:lpstr>Algorithm</vt:lpstr>
      <vt:lpstr>Algorithm</vt:lpstr>
      <vt:lpstr>Algorithm</vt:lpstr>
      <vt:lpstr>Algorithm</vt:lpstr>
      <vt:lpstr>Algorithm</vt:lpstr>
      <vt:lpstr>Algorithm</vt:lpstr>
      <vt:lpstr>Algorithm</vt:lpstr>
      <vt:lpstr>Algorithm</vt:lpstr>
      <vt:lpstr>Proof Structure</vt:lpstr>
      <vt:lpstr>Applications</vt:lpstr>
      <vt:lpstr>Performance Evaluation</vt:lpstr>
      <vt:lpstr>Performance Evaluation</vt:lpstr>
      <vt:lpstr>Applications</vt:lpstr>
      <vt:lpstr>Performance Evaluation</vt:lpstr>
      <vt:lpstr>Performance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Geometric Proofs of Collision Avoidance via Active Corners</dc:title>
  <cp:lastModifiedBy>Kheterpal, Nishant</cp:lastModifiedBy>
  <cp:revision>131</cp:revision>
  <dcterms:modified xsi:type="dcterms:W3CDTF">2022-12-07T00:49:25Z</dcterms:modified>
</cp:coreProperties>
</file>